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своевременному выявлению и информированию о фактах насилия в отношении несовершеннолетних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556792"/>
            <a:ext cx="835292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 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документом,    защищающим    права    детей,    является</a:t>
            </a:r>
          </a:p>
          <a:p>
            <a:pPr algn="just"/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«Конвенция ООН о правах ребенка» (принята резолюцией 44/25 Генеральной Ассамблеи ООН от 20 ноября 1989 года). Положения Конвенции сводятся к четырем основным требованиям, которые должны обеспечить права детей: выживание, развитие, защита и обеспечение активного участия в жизни общества.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содержания деятельности по социально-правовой защите детей от жестокого обращения могут быть положены следующие положения Конвенции по защите прав детей:</a:t>
            </a:r>
          </a:p>
          <a:p>
            <a:pPr lvl="0" algn="just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право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на уровень жизни, необходимый для гармоничного развития (ст. 6, 17, 27-31);</a:t>
            </a:r>
          </a:p>
          <a:p>
            <a:pPr lvl="0" algn="just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ответственность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лиц их заменяющих за обеспечение условий жизни, необходимых для развития ребенка (ст.3, 5, 18, 26);</a:t>
            </a:r>
          </a:p>
          <a:p>
            <a:pPr lvl="0" algn="just"/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право </a:t>
            </a:r>
            <a:r>
              <a:rPr lang="ru-RU" sz="17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на защиту от всех форм насилия (ст.16, 19, 32-37).</a:t>
            </a:r>
          </a:p>
        </p:txBody>
      </p:sp>
    </p:spTree>
    <p:extLst>
      <p:ext uri="{BB962C8B-B14F-4D97-AF65-F5344CB8AC3E}">
        <p14:creationId xmlns:p14="http://schemas.microsoft.com/office/powerpoint/2010/main" val="346136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насилие обнаружено в учреждении образования или в ином социальном учреждении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Проведите разговор с жертвой насилия, руководствуясь следующим: скажите ребенку, что Вы хотите ему помочь, но не торопитесь быстро предлагать решения (заблуждение, часто встречающееся при разговорах с жертвами насилия, – желание как можно быстрее помочь ребенку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Обговорите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ребенком различные возможности, предложите посоветоваться со знающими людьми.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обещайте никому не рассказывать об услышанном, но заверьте ребенка, что сначала Вы согласуете свои действия с ним. Обещайте постоянно его поддерживать.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Уделите внимание следующему: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поддержке и обеспечению спокойствия пострадавшего ребенка; б) гарантии безопасности различным причастным лицам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прекращению обстоятельств, при которых происходит сексуальное насилие;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выявлению того, каким образом вести разговоры с насильником и каким образом принимать к насильнику меры;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д) ставить или не ставить в известность других детей из учреждения о случившемся, и каким образом это сделать;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е) как вести себя с прессой (ставить ли в известность, как вести разговор, если СМИ узнали об этом);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ж) обеспечению поддержки привлеченных к делу специалистов; созданию продуманного плана действий по постановке в известность о случившемся различных причастных лиц.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после обнаружения случая сексуального насилия складывается довольно сложная ситуация, рекомендуется использовать поэтапный план, включающий в себя вышеназванные и другие необходимые пункты. Составляя поэтапный план, учреждение фиксирует на бумаге договоренности и руководство к действиям. Среди всего прочего подобный план включает ответственных за выполнение мероприятий плана.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09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Чего не стоит делать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давайте ребенку опрометчивых обещаний типа: «Это останется между нами», «Мама не будет сердиться», «Все будет хорошо». Насильник уже заставил ребенка держать их отношения в секрете, а собственный жизненный опыт говорит ему, что мама будет сердиться и ругать его (что чаще всего и происходит);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советуйте ребенку забыть все и жить так, как будто ничего не было, потому что последствия насилия таковы, что навязчивые воспоминания и мысли о пережитом вызывают тревогу, беспокойство, неуверенность в будущем. Лучше обратиться к специалисту, имеющему опыт работы с детьми, подвергшимися насилию.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которым ребенок молчит о совершаемом над ним насилии, в значительной степени внушены насильником: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страх, поскольку ребенок верит всему, что обещает сделать насильник (прогонит их с мамой из дома, убьет любимую собаку, расскажет всем о каком-либо поступке и т.д.);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самооценка (если со мной это происходит, а с другими детьми – нет, значит, я это заслужил);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вины (я недостаточно сопротивлялся);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отчаяние (никто мне не поверит и не сможет помочь, будет только хуже);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стыд (если я расскажу, все отвернутся от меня);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 (на самом деле мне не причинили большого вреда);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(я люблю этого человека и приношу себя в жертву).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97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624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ДЕЯТЕЛЬНОСТИ СПЕЦИАЛИСТОВ УЧРЕЖДЕНИЯ ОБРАЗОВАНИЯ В СЛУЧАЕ ВЫЯВЛЕНИЯ СЕКСУАЛЬНОГО НАСИЛИЯ НАД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случая насилия (либо подозрении о насилии) в отношении ребенка необходимо:</a:t>
            </a:r>
          </a:p>
          <a:p>
            <a:pPr lvl="0" algn="just"/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образования: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педагогу, выявившему факт насилия (либо при подозрении на насилие), немедленно проинформировать (в устной и письменной форме) руководителя учреждения образования о произошедшем;</a:t>
            </a:r>
          </a:p>
          <a:p>
            <a:pPr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-руководителю учреждения образования - незамедлительно сообщить по телефону (затем, в течение дня направить письменную информацию) о случившемся в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для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обследования условий жизни и воспитания ребенка и органы внутренних дел для принятия мер реагирования;</a:t>
            </a:r>
          </a:p>
          <a:p>
            <a:pPr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-провести социальное расследование; признать несовершеннолетнего находящимся в социально опасном положении;</a:t>
            </a:r>
          </a:p>
          <a:p>
            <a:pPr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 целях защиты прав и интересов несовершеннолетнего необходимо: совместно с заинтересованными службами (учреждения здравоохранения, образования, социального обслуживания, органов внутренних дел и др.) разработать индивидуальный план защиты прав и законных интересов несовершеннолетнего, пострадавшего от насилия (в течение двух рабочих дней с момента получения информации), включая работу с семьей несовершеннолетнего.</a:t>
            </a:r>
          </a:p>
          <a:p>
            <a:pPr algn="just"/>
            <a:r>
              <a:rPr lang="ru-RU" sz="15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если насильник является членом семьи (отец, отчим, брат), то необходимо экстренно изъять ребенка из семьи.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образования: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-обследовать условия жизни и воспитания несовершеннолетнего;</a:t>
            </a:r>
          </a:p>
          <a:p>
            <a:pPr lvl="0" algn="just"/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принять решение об изъятии ребенка из семьи;</a:t>
            </a:r>
          </a:p>
          <a:p>
            <a:pPr algn="just"/>
            <a:r>
              <a:rPr lang="ru-RU" sz="15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получения первичной информации письменно проинформировать управление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приложив следующие документы: акт обследования условий проживания несовершеннолетнего, информацию о семье, результаты проведенного социального расследования, копию выписки решения Совета профилактики, копию индивидуального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плана.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7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92696"/>
            <a:ext cx="89289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и половая неприкосновенность являются составной частью конституционно-правового статуса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фактов насилия в отношении несовершеннолетних законодательством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взаимодействия между органами профилактики безнадзорности и правонарушений среди несовершеннолетних.    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   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      входят:	комиссии по делам несовершеннолетних, органы государственного управления образованием, органы опеки и попечительства, органы по труду и социальной защите, органы государственного управления здравоохранением, органы государственной службы занятости, органы внутренних дел, иные органы, учреждения и организации, в пределах своей компетенции осуществляющие деятельность по профилактике безнадзорности и правонарушений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несовершеннолетних. </a:t>
            </a:r>
          </a:p>
          <a:p>
            <a:pPr algn="just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Раннее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случаев насилия в отношении несовершеннолетних и оказание детям комплексной помощи минимизирует вред их здоровью и развитию, способствует профилактике социального сиротства, суицидов среди несовершеннолетних. В выявлении несовершеннолетних, пострадавших от насилия, принимают участие специалисты всех субъектов системы профилактики безнадзорности и правонарушений несовершеннолетних. </a:t>
            </a:r>
          </a:p>
        </p:txBody>
      </p:sp>
    </p:spTree>
    <p:extLst>
      <p:ext uri="{BB962C8B-B14F-4D97-AF65-F5344CB8AC3E}">
        <p14:creationId xmlns:p14="http://schemas.microsoft.com/office/powerpoint/2010/main" val="4293161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8909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взаимного информирования – раннее выявление и профилактика случаев насилия с несовершеннолетними, своевременное оказание социально-правовой, медико-психологической помощи, обеспечение безопасности жизнедеятельности несовершеннолетних, подвергшихся насилию, повышение оперативности в получении информации о фактах жестокого обращения с несовершеннолетними с целью своевременного реагирования и оказания необходимых форм помощи различными субъектами системы профилактики в сфере их компетенции.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Особую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в выявлении фактов насилия на ранних этапах играют специалисты учреждений образования, здравоохранения (в том числе для неорганизованных малолетних детей), которые имеют возможность наблюдать несовершеннолетнего в течение длительного времени.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сталкивающиеся с сексуальным насилием дети редко обращаются за помощью, а сам факт насилия становится очевидным, когда пострадавшие попадают в больницы или совершают правонарушения, то поведение и состояние детей должно быть постоянным объектом внимания, а порой и сигналом тревоги для специалистов.</a:t>
            </a:r>
          </a:p>
        </p:txBody>
      </p:sp>
    </p:spTree>
    <p:extLst>
      <p:ext uri="{BB962C8B-B14F-4D97-AF65-F5344CB8AC3E}">
        <p14:creationId xmlns:p14="http://schemas.microsoft.com/office/powerpoint/2010/main" val="82254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01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Поводом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вмешательства специалистов и изучения ситуации в семье может быть:</a:t>
            </a:r>
          </a:p>
          <a:p>
            <a:pPr lvl="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от ребенка;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-информация от родителей (законных представителей), других членов семьи;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-информация от специалистов учреждений образования;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-информация от сверстников и друзей, соседей, иных граждан;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-результаты медицинского осмотра;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-дополнительная информация, собранная в ходе психологической диагностики, наблюдений за ребенком.</a:t>
            </a:r>
          </a:p>
          <a:p>
            <a:pPr lvl="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Признаки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сексуального насилия в отношении несовершеннолетних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учреждений образования должны обращать внимание на следующие особенности во внешности и поведении ребенка, которые могут свидетельствовать о сексуальном насилии по отношению к нему.</a:t>
            </a:r>
          </a:p>
          <a:p>
            <a:pPr lvl="1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Физические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Оральные симптомы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экзема;   дерматит;   герпес   на   лице,   губах, в ротовой полости; инфекции горла; кроме этого, отказ от еды (анорексия), переедание (булимия).</a:t>
            </a:r>
          </a:p>
          <a:p>
            <a:r>
              <a:rPr lang="ru-RU" sz="1600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Физическими симптомами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сексуального насилия над ребенком являются:</a:t>
            </a:r>
          </a:p>
          <a:p>
            <a:pPr lvl="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ребенку, очевидно, больно сидеть или ходить;</a:t>
            </a:r>
          </a:p>
          <a:p>
            <a:pPr lvl="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порванное,	запачканное	или	окровавленное	нижнее	белье, одежда;</a:t>
            </a:r>
          </a:p>
          <a:p>
            <a:pPr lvl="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синяки и / или кровотечение в области половых органов или анального отверстия;</a:t>
            </a:r>
          </a:p>
          <a:p>
            <a:pPr lvl="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жалобы на боль и зуд в области гениталий;</a:t>
            </a:r>
          </a:p>
          <a:p>
            <a:pPr lvl="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повреждение мягких тканей груди, ягодиц, ног, нижней части живота, бедер;</a:t>
            </a:r>
          </a:p>
          <a:p>
            <a:pPr lvl="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инородные	тела	во	влагалище,	анальном	отверстии	или мочеиспускательном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канале; повторяющиеся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воспаления мочеиспускательных путей;</a:t>
            </a:r>
          </a:p>
          <a:p>
            <a:pPr lvl="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недержание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мочи; болезни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передающиеся половым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путем; беременность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некоторые виды сексуального насилия (сексуальные ласки, оральный секс, мастурбация, изготовление порнографических снимков) не оставляют «медицинских» следов.</a:t>
            </a:r>
          </a:p>
        </p:txBody>
      </p:sp>
    </p:spTree>
    <p:extLst>
      <p:ext uri="{BB962C8B-B14F-4D97-AF65-F5344CB8AC3E}">
        <p14:creationId xmlns:p14="http://schemas.microsoft.com/office/powerpoint/2010/main" val="67698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39"/>
            <a:ext cx="89289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выражении сексуальности ребенка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странные, необычные или не соответствующие возрасту знания ребенка о сексе;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чрезвычайный	интерес	ребенка	к	играм	сексуального содержания;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сексуальные действия с другими детьми, имитация полового акта с характерными стонами и движениями;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соблазняющее, особо завлекающее поведение по отношению к сверстникам и взрослым;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необычная сексуальная активность (сексуальное использование младших детей; мастурбация, трение о тело взрослого и др.).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эмоциональном состоянии и общении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в общении с ровесниками, избегание общения, отсутствие друзей своего возраста или отказ от общения с прежними друзьями;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внезапная замкнутость, подавленность, изоляция, уход в себя;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частая задумчивость,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отстраненность;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депрессивность, грустное настроение;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нежелание принимать участие в подвижных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играх;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непристойные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выражения, не свойственные ребенку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ранее;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скандалам и истерикам;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терроризирование младших детей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сверстников;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податливость, навязчивая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детскому, инфантильному поведению, либо, наоборот, слишком «взрослое»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отчуждение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братьев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сестер;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игрушкам (у младших детей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амбивалентные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к взрослым (начиная с младшего школьного возраста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третьем лице: «Я знаю одну девочку…»;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туалетных навыков (чаще всего это касается малышей), у подростков – равнодушие к своей внешности, плохой уход за собой, либо, напротив, навязчивое мытье (желание «отмыться»).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7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личности и мотивации ребенка, социальные признаки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прогулы занятий в учреждении образования;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внезапное изменение успеваемости (гораздо лучше или гораздо хуже) или внезапная потеря интереса к любимым занятиям;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неожиданные, резкие перемены в отношении к конкретному человеку или месту («я ненавижу дядю Петю», «я не могу ездить в лифте», «я больше не пойду на футбол»);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на себя родительской роли в семье (по приготовлению еды, стирке, мытью, ухаживанию за младшими и их воспитанию);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неспособность защитить себя, непротивление насилию и издевательству над собой, смирение;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 традиций своей семьи вследствие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социальных ролей и своей роли в ней вплоть до ухода из дома (характерно для подростков).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самосознания ребенка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самооценки;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отвращение, стыд, вина, недоверие, чувство собственной испорченности;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саморазрушающее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– употребление алкоголя, наркотиков, проституция, побеги из дома, пропуски учебных занятий, чрезмерно частая подверженность разнообразным несчастным случаям;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мысли, разговоры о самоубийстве, суицидальные попытки.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90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77768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ru-RU" b="1" dirty="0" smtClean="0"/>
          </a:p>
          <a:p>
            <a:pPr lvl="1"/>
            <a:endParaRPr lang="ru-RU" b="1" dirty="0"/>
          </a:p>
          <a:p>
            <a:pPr lvl="1"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невротических и психосоматических симптомов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беспокойность при нахождении рядом с определенным человеком;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боязнь оставаться в помещении наедине с определенным человеком/либо иными лицами;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прикосновениям, нежелание чтобы ребенка целовали, обнимали или до него дотрагивался определенный человек;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боязнь раздеваться (например, может категорически отказаться от учебных занятий физической культурой или снять нижнее белье во время медицинского осмотра);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головная боль, боли в области желудка и сердца;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навязчивые страхи;</a:t>
            </a:r>
          </a:p>
          <a:p>
            <a:pPr lvl="0"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 сна (страх ложиться спать, бессонница, ночные кошмары).</a:t>
            </a:r>
          </a:p>
        </p:txBody>
      </p:sp>
    </p:spTree>
    <p:extLst>
      <p:ext uri="{BB962C8B-B14F-4D97-AF65-F5344CB8AC3E}">
        <p14:creationId xmlns:p14="http://schemas.microsoft.com/office/powerpoint/2010/main" val="30881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вести себя, если ребенок рассказывает Вам о насилии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Отнеситесь к тому, о чем рассказал Вам ребенок, серьезно. Он не будет лгать о пережитом издевательстве, особенно если рассказывает о произошедшем очень эмоционально, с подробностями. Эмоции всегда соответствуют пережитому состоянию.</a:t>
            </a: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Сохраняйте спокойствие. Ребенок может перестать говорить о случившемся, чтобы оградить Вас от болезненных переживаний.</a:t>
            </a: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Успокойте и подбодрите пострадавшего ребенка. Объясните, что рассказывая Вам о том, что случилось, ему будет проще пережить случившееся. Дайте ему понять, что Вы понимаете и ни в чем не обвиняете его («Ты правильно сделал, что мне рассказал»).</a:t>
            </a: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Поощряйте ребенка рассказать о том, что случилось. Дайте ребенку выговориться.</a:t>
            </a: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максимально узнать у него точные факты произошедшего. Внимательно относитесь к словам ребенка, не отбрасывая их как нечто невероятное. Даже если факты не имели места, важно понять истоки его фантазии.</a:t>
            </a: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и тщательно проверьте достоверность предположений.</a:t>
            </a: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внимательны к тому, что может заставить ребенка чувствовать себя некомфортно.</a:t>
            </a:r>
          </a:p>
          <a:p>
            <a:pPr lvl="0"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Дайте возможность ребенку выплеснуть свои эмоции.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11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2525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выдержаны, если ребенку трудно открыться Вам эмоционально. Помните, что нужно терпение, поскольку убедить ребенка поверить Вам может оказаться нелегко.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Пользуйтесь теми же словами, которые использует ребенок, не делайте ему замечаний за использование непристойных выражений, поскольку для него это может быть единственным способом описать случившееся.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искренними. Повторите ребенку еще раз, что Вы верите тому, о чем он рассказал.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честны. Объясните ребенку, что Вы собираетесь делать дальше, и спросите, согласен ли он с Вашими намерениями («Мне надо сказать кое-кому (педагогу-психологу, педагогу социальному или сотруднику органов внутренних дел)) о том, что случилось. Они захотят задать тебе несколько вопросов и помогут сделать так, чтобы ты почувствовал(а) себя в безопасности». Можно дать понять ребенку, что Вы понимаете его чувства, но не должны оставлять ему выбора. Скажите ребенку: «Бывают такие секреты, которые нельзя хранить, если тебе сделали плохо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Обратитесь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профессиональной консультацией специалиста (психологической, правовой, медицинской).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Настаивайте на прохождении медицинского осмотра как можно скорее, даже, если нет видимых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повреждений. Ребенка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умеренными и тяжелыми повреждениями, неврологическими и сердечно-сосудистыми нарушениями, а также с тяжелой психической травмой необходимо госпитализировать в обязательном сопровождении педагога.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думайте, что ребенок обязательно ненавидит своего противника или сердится на него, ведь он может оказаться и членом семьи/ родителем/опекуном. Терпеливо отвечайте на вопросы и рассеивайте тревоги ребенка.</a:t>
            </a:r>
          </a:p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разговора сделайте подробную запись.</a:t>
            </a:r>
          </a:p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Помните: интересы ребенка выше всего остального!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991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210</TotalTime>
  <Words>1345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</dc:creator>
  <cp:lastModifiedBy>2</cp:lastModifiedBy>
  <cp:revision>28</cp:revision>
  <dcterms:created xsi:type="dcterms:W3CDTF">2023-01-10T07:56:44Z</dcterms:created>
  <dcterms:modified xsi:type="dcterms:W3CDTF">2023-01-17T05:46:19Z</dcterms:modified>
</cp:coreProperties>
</file>