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2" r:id="rId2"/>
    <p:sldId id="264" r:id="rId3"/>
    <p:sldId id="263" r:id="rId4"/>
    <p:sldId id="265" r:id="rId5"/>
    <p:sldId id="266" r:id="rId6"/>
    <p:sldId id="267" r:id="rId7"/>
    <p:sldId id="256" r:id="rId8"/>
    <p:sldId id="258" r:id="rId9"/>
    <p:sldId id="257" r:id="rId10"/>
    <p:sldId id="259" r:id="rId11"/>
    <p:sldId id="260" r:id="rId12"/>
    <p:sldId id="26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KZ"/>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978D67-EC17-4A6E-B93D-04115E4F80ED}" type="datetimeFigureOut">
              <a:rPr lang="ru-KZ" smtClean="0"/>
              <a:t>16.08.2022</a:t>
            </a:fld>
            <a:endParaRPr lang="ru-KZ"/>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KZ"/>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KZ"/>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56B594-C885-4E0F-A31B-A6CF352FFBA2}" type="slidenum">
              <a:rPr lang="ru-KZ" smtClean="0"/>
              <a:t>‹#›</a:t>
            </a:fld>
            <a:endParaRPr lang="ru-KZ"/>
          </a:p>
        </p:txBody>
      </p:sp>
    </p:spTree>
    <p:extLst>
      <p:ext uri="{BB962C8B-B14F-4D97-AF65-F5344CB8AC3E}">
        <p14:creationId xmlns:p14="http://schemas.microsoft.com/office/powerpoint/2010/main" val="170850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sz="quarter" idx="5"/>
          </p:nvPr>
        </p:nvSpPr>
        <p:spPr/>
        <p:txBody>
          <a:bodyPr/>
          <a:lstStyle/>
          <a:p>
            <a:fld id="{9756B594-C885-4E0F-A31B-A6CF352FFBA2}" type="slidenum">
              <a:rPr lang="ru-KZ" smtClean="0"/>
              <a:t>6</a:t>
            </a:fld>
            <a:endParaRPr lang="ru-KZ"/>
          </a:p>
        </p:txBody>
      </p:sp>
    </p:spTree>
    <p:extLst>
      <p:ext uri="{BB962C8B-B14F-4D97-AF65-F5344CB8AC3E}">
        <p14:creationId xmlns:p14="http://schemas.microsoft.com/office/powerpoint/2010/main" val="388558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16.08.2022</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16.08.2022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16.08.2022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16.08.2022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16.08.2022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16.08.2022</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ternatuod@mail.r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internatuod@mail.ru" TargetMode="External"/><Relationship Id="rId2" Type="http://schemas.openxmlformats.org/officeDocument/2006/relationships/hyperlink" Target="mailto:sshi8-temirtau.kz"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adilet.zan.kz/rus/docs/V1200007495#z478" TargetMode="External"/><Relationship Id="rId2" Type="http://schemas.openxmlformats.org/officeDocument/2006/relationships/hyperlink" Target="https://adilet.zan.kz/rus/docs/V1200007495#z46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7904" y="2204864"/>
            <a:ext cx="184731" cy="369332"/>
          </a:xfrm>
          <a:prstGeom prst="rect">
            <a:avLst/>
          </a:prstGeom>
          <a:noFill/>
        </p:spPr>
        <p:txBody>
          <a:bodyPr wrap="none" rtlCol="0">
            <a:spAutoFit/>
          </a:bodyPr>
          <a:lstStyle/>
          <a:p>
            <a:endParaRPr lang="ru-RU" dirty="0"/>
          </a:p>
        </p:txBody>
      </p:sp>
      <p:sp>
        <p:nvSpPr>
          <p:cNvPr id="5" name="TextBox 4"/>
          <p:cNvSpPr txBox="1"/>
          <p:nvPr/>
        </p:nvSpPr>
        <p:spPr>
          <a:xfrm>
            <a:off x="2267744" y="2132856"/>
            <a:ext cx="4968552" cy="1815882"/>
          </a:xfrm>
          <a:prstGeom prst="rect">
            <a:avLst/>
          </a:prstGeom>
          <a:noFill/>
        </p:spPr>
        <p:txBody>
          <a:bodyPr wrap="square" rtlCol="0">
            <a:spAutoFit/>
          </a:bodyPr>
          <a:lstStyle/>
          <a:p>
            <a:pPr algn="ctr"/>
            <a:r>
              <a:rPr lang="ru-RU" sz="1600" b="1" dirty="0"/>
              <a:t>ҚАРАҒАНДЫ ОБЛЫСЫ БІЛІМ БАСҚАРМАСЫНЫҢ </a:t>
            </a:r>
          </a:p>
          <a:p>
            <a:pPr algn="ctr"/>
            <a:r>
              <a:rPr lang="ru-RU" sz="1600" b="1" dirty="0"/>
              <a:t>«№8 АРНАЙЫ МЕКТЕП – ИНТЕРНАТЫ» </a:t>
            </a:r>
          </a:p>
          <a:p>
            <a:pPr algn="ctr"/>
            <a:r>
              <a:rPr lang="ru-RU" sz="1600" b="1" dirty="0"/>
              <a:t>КОММУНАЛДЫҚ МЕМЛЕКЕТТІК МЕКЕМЕСІ</a:t>
            </a:r>
          </a:p>
          <a:p>
            <a:pPr algn="ctr"/>
            <a:r>
              <a:rPr lang="ru-RU" sz="1600" b="1" dirty="0"/>
              <a:t>16.08.2022 ж. </a:t>
            </a:r>
            <a:r>
              <a:rPr lang="ru-RU" sz="1600" b="1" dirty="0" err="1"/>
              <a:t>бастап</a:t>
            </a:r>
            <a:r>
              <a:rPr lang="ru-RU" sz="1600" b="1" dirty="0"/>
              <a:t> 23.08.2022 ж. </a:t>
            </a:r>
            <a:r>
              <a:rPr lang="ru-RU" sz="1600" b="1" dirty="0" err="1"/>
              <a:t>дейін</a:t>
            </a:r>
            <a:r>
              <a:rPr lang="ru-RU" sz="1600" b="1" dirty="0"/>
              <a:t> </a:t>
            </a:r>
          </a:p>
          <a:p>
            <a:pPr algn="ctr"/>
            <a:r>
              <a:rPr lang="ru-RU" sz="1600" b="1" dirty="0"/>
              <a:t>бос </a:t>
            </a:r>
            <a:r>
              <a:rPr lang="ru-RU" sz="1600" b="1" dirty="0" err="1"/>
              <a:t>лауазымдарға</a:t>
            </a:r>
            <a:r>
              <a:rPr lang="ru-RU" sz="1600" b="1" dirty="0"/>
              <a:t> педагог </a:t>
            </a:r>
            <a:r>
              <a:rPr lang="ru-RU" sz="1600" b="1" dirty="0" err="1"/>
              <a:t>қызметкерлер</a:t>
            </a:r>
            <a:r>
              <a:rPr lang="kk-KZ" sz="1600" b="1" dirty="0"/>
              <a:t>і</a:t>
            </a:r>
            <a:r>
              <a:rPr lang="ru-RU" sz="1600" b="1" dirty="0"/>
              <a:t> </a:t>
            </a:r>
            <a:r>
              <a:rPr lang="ru-RU" sz="1600" b="1" dirty="0" err="1"/>
              <a:t>үшін</a:t>
            </a:r>
            <a:r>
              <a:rPr lang="ru-RU" sz="1600" b="1" dirty="0"/>
              <a:t> конкурс </a:t>
            </a:r>
            <a:r>
              <a:rPr lang="ru-RU" sz="1600" b="1" dirty="0" err="1"/>
              <a:t>жариялайды</a:t>
            </a:r>
            <a:r>
              <a:rPr lang="ru-RU" sz="1600" b="1" dirty="0"/>
              <a:t>   </a:t>
            </a:r>
          </a:p>
        </p:txBody>
      </p:sp>
      <p:sp>
        <p:nvSpPr>
          <p:cNvPr id="6" name="TextBox 5"/>
          <p:cNvSpPr txBox="1"/>
          <p:nvPr/>
        </p:nvSpPr>
        <p:spPr>
          <a:xfrm>
            <a:off x="107505" y="260648"/>
            <a:ext cx="4248472" cy="1169551"/>
          </a:xfrm>
          <a:prstGeom prst="rect">
            <a:avLst/>
          </a:prstGeom>
          <a:noFill/>
        </p:spPr>
        <p:txBody>
          <a:bodyPr wrap="square" rtlCol="0">
            <a:spAutoFit/>
          </a:bodyPr>
          <a:lstStyle/>
          <a:p>
            <a:r>
              <a:rPr lang="ru-RU" sz="1400" dirty="0"/>
              <a:t>101403, </a:t>
            </a:r>
            <a:r>
              <a:rPr lang="ru-RU" sz="1400" dirty="0" err="1"/>
              <a:t>Қарағанды</a:t>
            </a:r>
            <a:r>
              <a:rPr lang="ru-RU" sz="1400" dirty="0"/>
              <a:t> </a:t>
            </a:r>
            <a:r>
              <a:rPr lang="ru-RU" sz="1400" dirty="0" err="1"/>
              <a:t>облысы</a:t>
            </a:r>
            <a:r>
              <a:rPr lang="ru-RU" sz="1400" dirty="0"/>
              <a:t>, </a:t>
            </a:r>
          </a:p>
          <a:p>
            <a:r>
              <a:rPr lang="ru-RU" sz="1400" dirty="0" err="1"/>
              <a:t>Теміртау</a:t>
            </a:r>
            <a:r>
              <a:rPr lang="ru-RU" sz="1400" dirty="0"/>
              <a:t> </a:t>
            </a:r>
            <a:r>
              <a:rPr lang="ru-RU" sz="1400" dirty="0" err="1"/>
              <a:t>қаласы</a:t>
            </a:r>
            <a:r>
              <a:rPr lang="ru-RU" sz="1400" dirty="0"/>
              <a:t>, </a:t>
            </a:r>
          </a:p>
          <a:p>
            <a:r>
              <a:rPr lang="ru-RU" sz="1400" dirty="0"/>
              <a:t>Чернышевский көшесі-106а </a:t>
            </a:r>
          </a:p>
          <a:p>
            <a:r>
              <a:rPr lang="ru-RU" sz="1400" b="1" dirty="0"/>
              <a:t>Тел</a:t>
            </a:r>
            <a:r>
              <a:rPr lang="en-US" sz="1400" b="1" dirty="0"/>
              <a:t>.: 8 (7213)92-20-01. </a:t>
            </a:r>
            <a:endParaRPr lang="ru-RU" sz="1400" dirty="0"/>
          </a:p>
          <a:p>
            <a:r>
              <a:rPr lang="en-US" sz="1400" b="1" dirty="0"/>
              <a:t>E-mail:</a:t>
            </a:r>
            <a:r>
              <a:rPr lang="en-US" sz="1400" dirty="0"/>
              <a:t> sshi8-temirtau.kz; </a:t>
            </a:r>
            <a:r>
              <a:rPr lang="en-US" sz="1400" u="sng" dirty="0">
                <a:hlinkClick r:id="rId2"/>
              </a:rPr>
              <a:t>internatuod@mail.ru</a:t>
            </a:r>
            <a:endParaRPr lang="ru-RU" sz="1400" dirty="0"/>
          </a:p>
        </p:txBody>
      </p:sp>
    </p:spTree>
    <p:extLst>
      <p:ext uri="{BB962C8B-B14F-4D97-AF65-F5344CB8AC3E}">
        <p14:creationId xmlns:p14="http://schemas.microsoft.com/office/powerpoint/2010/main" val="114838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16632"/>
            <a:ext cx="7632848" cy="6124754"/>
          </a:xfrm>
          <a:prstGeom prst="rect">
            <a:avLst/>
          </a:prstGeom>
          <a:noFill/>
        </p:spPr>
        <p:txBody>
          <a:bodyPr wrap="square" rtlCol="0">
            <a:spAutoFit/>
          </a:bodyPr>
          <a:lstStyle/>
          <a:p>
            <a:pPr algn="ctr"/>
            <a:r>
              <a:rPr lang="ru-RU" sz="1400" b="1" dirty="0"/>
              <a:t>Функциональные обязанности социального педагога:</a:t>
            </a:r>
            <a:endParaRPr lang="ru-RU" sz="1400" dirty="0"/>
          </a:p>
          <a:p>
            <a:r>
              <a:rPr lang="kk-KZ" sz="1400" dirty="0"/>
              <a:t>Социальный педагог специальной организации образования (Далее – социальный педагог)</a:t>
            </a:r>
            <a:r>
              <a:rPr lang="ru-RU" sz="1400" dirty="0"/>
              <a:t>.</a:t>
            </a:r>
            <a:endParaRPr lang="ru-RU" sz="1400" b="1" dirty="0"/>
          </a:p>
          <a:p>
            <a:r>
              <a:rPr lang="kk-KZ" sz="1400" dirty="0"/>
              <a:t>Социальный педагог</a:t>
            </a:r>
            <a:r>
              <a:rPr lang="ru-RU" sz="1400" dirty="0"/>
              <a:t> руководствуется  в своей деятельности приказами, рабочими     распоряжениями, рекомендациями школы - интерната.</a:t>
            </a:r>
          </a:p>
          <a:p>
            <a:r>
              <a:rPr lang="ru-RU" sz="1400" dirty="0"/>
              <a:t>Социальный педагог назначается и освобождается от занимаемой должности приказом директора организации образования в соответствии с Законодательством Республики Казахстан. </a:t>
            </a:r>
          </a:p>
          <a:p>
            <a:r>
              <a:rPr lang="ru-RU" sz="1400" dirty="0"/>
              <a:t>Социальный педагог руководствуется в своей работе Конституцией Республики Казахстан,  Трудовым Кодексом  Республики Казахстан, Законами  "Об образовании", "О статусе Педагога", "О языках в Республике Казахстан", "О правах ребенка в Республике Казахстан", "О противодействии коррупции", "О государственных социальных пособиях по инвалидности, по случаю потери кормильца  в Республике Казахстан", "О специальных социальных услугах», «О социальной и медико-педагогической коррекционной поддержки детей с ограниченными возможностями", Закона Республики Казахстан "О профилактике правонарушений среди несовершеннолетних и профилактике детской безнадзорности и беспризорности" и других нормативных правовых актов, определяющих направления и перспективы развития образования, основ педагогики и психологии, государственного общеобязательного стандарта образования, специальной педагогики, психологии, достижений педагогической науки и практики, основы экономики, финансово-хозяйственной деятельности, охрана труда, техника безопасности и противопожарные, санитарные правила и нормы. </a:t>
            </a:r>
          </a:p>
          <a:p>
            <a:r>
              <a:rPr lang="ru-RU" sz="1400" dirty="0"/>
              <a:t>В случае временного отсутствия социального педагога, его обязанности возлагаются на педагога школы – интерната. </a:t>
            </a:r>
          </a:p>
          <a:p>
            <a:r>
              <a:rPr lang="ru-RU" sz="1400" dirty="0"/>
              <a:t>В случае выезда за пределы территории социального педагога «Специальная школа-интернат №8» управления образования Карагандинской области необходимо  уведомить об этом директора организации образования.</a:t>
            </a:r>
          </a:p>
          <a:p>
            <a:r>
              <a:rPr lang="ru-RU" sz="1400" dirty="0"/>
              <a:t>Социальный педагог  работает в режиме недельной нагрузки, на 1  ставку. </a:t>
            </a:r>
          </a:p>
        </p:txBody>
      </p:sp>
    </p:spTree>
    <p:extLst>
      <p:ext uri="{BB962C8B-B14F-4D97-AF65-F5344CB8AC3E}">
        <p14:creationId xmlns:p14="http://schemas.microsoft.com/office/powerpoint/2010/main" val="87210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51757" y="476672"/>
            <a:ext cx="3288913" cy="369332"/>
          </a:xfrm>
          <a:prstGeom prst="rect">
            <a:avLst/>
          </a:prstGeom>
          <a:noFill/>
        </p:spPr>
        <p:txBody>
          <a:bodyPr wrap="none" rtlCol="0">
            <a:spAutoFit/>
          </a:bodyPr>
          <a:lstStyle/>
          <a:p>
            <a:pPr algn="ctr"/>
            <a:r>
              <a:rPr lang="ru-RU" b="1" dirty="0">
                <a:latin typeface="Times New Roman" panose="02020603050405020304" pitchFamily="18" charset="0"/>
                <a:cs typeface="Times New Roman" panose="02020603050405020304" pitchFamily="18" charset="0"/>
              </a:rPr>
              <a:t>ВАКАНТНАЯ ДОЛЖНОСТЬ</a:t>
            </a:r>
          </a:p>
        </p:txBody>
      </p:sp>
      <p:sp>
        <p:nvSpPr>
          <p:cNvPr id="6" name="TextBox 5"/>
          <p:cNvSpPr txBox="1"/>
          <p:nvPr/>
        </p:nvSpPr>
        <p:spPr>
          <a:xfrm>
            <a:off x="611561" y="2060848"/>
            <a:ext cx="7920880" cy="2246769"/>
          </a:xfrm>
          <a:prstGeom prst="rect">
            <a:avLst/>
          </a:prstGeom>
          <a:noFill/>
        </p:spPr>
        <p:txBody>
          <a:bodyPr wrap="square" rtlCol="0">
            <a:spAutoFit/>
          </a:bodyPr>
          <a:lstStyle/>
          <a:p>
            <a:pPr marL="342900" indent="-342900">
              <a:buFont typeface="+mj-lt"/>
              <a:buAutoNum type="arabicPeriod"/>
            </a:pPr>
            <a:r>
              <a:rPr lang="ru-RU" sz="2000" dirty="0"/>
              <a:t>Воспитатель в классах с русским языком обучения– 4</a:t>
            </a:r>
          </a:p>
          <a:p>
            <a:endParaRPr lang="ru-RU" sz="2400" dirty="0"/>
          </a:p>
          <a:p>
            <a:endParaRPr lang="ru-RU" sz="2400" dirty="0"/>
          </a:p>
          <a:p>
            <a:endParaRPr lang="ru-RU" sz="2400" dirty="0"/>
          </a:p>
          <a:p>
            <a:r>
              <a:rPr lang="ru-RU" sz="2400" dirty="0"/>
              <a:t>Конкурс состоится 24.08.2022 г.</a:t>
            </a:r>
          </a:p>
          <a:p>
            <a:r>
              <a:rPr lang="ru-RU" sz="2400" dirty="0"/>
              <a:t>Объявление результатов конкурса 26.08.2022 г.</a:t>
            </a:r>
          </a:p>
        </p:txBody>
      </p:sp>
    </p:spTree>
    <p:extLst>
      <p:ext uri="{BB962C8B-B14F-4D97-AF65-F5344CB8AC3E}">
        <p14:creationId xmlns:p14="http://schemas.microsoft.com/office/powerpoint/2010/main" val="1209149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1" y="548680"/>
            <a:ext cx="7128792" cy="5262979"/>
          </a:xfrm>
          <a:prstGeom prst="rect">
            <a:avLst/>
          </a:prstGeom>
          <a:noFill/>
        </p:spPr>
        <p:txBody>
          <a:bodyPr wrap="square" rtlCol="0">
            <a:spAutoFit/>
          </a:bodyPr>
          <a:lstStyle/>
          <a:p>
            <a:pPr lvl="0" algn="ctr" fontAlgn="base"/>
            <a:r>
              <a:rPr lang="ru-RU" sz="1400" b="1" dirty="0"/>
              <a:t>Функциональные обязанности воспитателя:</a:t>
            </a:r>
          </a:p>
          <a:p>
            <a:pPr lvl="0" algn="just" fontAlgn="base"/>
            <a:r>
              <a:rPr lang="ru-RU" sz="1400" dirty="0"/>
              <a:t>Изучает индивидуальные способности, склонности и интересы ребенка в целях развития личности ребенка, на основе чего планирует и проводит коррекционно-развивающую работу (групповую и индивидуальную) с консультацией психологов.</a:t>
            </a:r>
          </a:p>
          <a:p>
            <a:pPr lvl="0" algn="just" fontAlgn="base"/>
            <a:r>
              <a:rPr lang="ru-RU" sz="1400" dirty="0"/>
              <a:t>Обеспечивает условия для социальной и трудовой адаптации, социально-психологической реабилитации, ведет ежедневную работу.</a:t>
            </a:r>
          </a:p>
          <a:p>
            <a:pPr lvl="0" algn="just" fontAlgn="base"/>
            <a:r>
              <a:rPr lang="ru-RU" sz="1400" dirty="0"/>
              <a:t>Организует работу по дому, режим дня, участие в общественно полезном труде.</a:t>
            </a:r>
          </a:p>
          <a:p>
            <a:pPr lvl="0" algn="just" fontAlgn="base"/>
            <a:r>
              <a:rPr lang="ru-RU" sz="1400" dirty="0"/>
              <a:t>Помогает в получении образования, организует досуг и получение дополнительного образования.</a:t>
            </a:r>
          </a:p>
          <a:p>
            <a:pPr lvl="0" algn="just" fontAlgn="base"/>
            <a:r>
              <a:rPr lang="ru-RU" sz="1400" dirty="0"/>
              <a:t>Проводит воспитательную работу с воспитанниками во внеурочное время.</a:t>
            </a:r>
          </a:p>
          <a:p>
            <a:pPr lvl="0" algn="just" fontAlgn="base"/>
            <a:r>
              <a:rPr lang="ru-RU" sz="1400" dirty="0"/>
              <a:t>Организует самообслуживание с учетом возрастных особенностей воспитанников, соблюдение личной гигиенической чистоты.</a:t>
            </a:r>
          </a:p>
          <a:p>
            <a:pPr lvl="0" algn="just" fontAlgn="base"/>
            <a:r>
              <a:rPr lang="ru-RU" sz="1400" dirty="0"/>
              <a:t>Обеспечивает медицинским персоналом по сохранению и укреплению здоровья воспитанников, проводит мероприятия, способствующие психическому и физическому развитию, отвечает за здоровье ребенка до срока его пребывания в учреждении.</a:t>
            </a:r>
          </a:p>
          <a:p>
            <a:pPr lvl="0" algn="just" fontAlgn="base"/>
            <a:r>
              <a:rPr lang="ru-RU" sz="1400" dirty="0"/>
              <a:t>Оказывает первую доврачебную помощь.</a:t>
            </a:r>
          </a:p>
          <a:p>
            <a:pPr lvl="0" algn="just" fontAlgn="base"/>
            <a:r>
              <a:rPr lang="ru-RU" sz="1400" dirty="0"/>
              <a:t>Определяет и проводит оценку потребностей ребенка в специальных средствах, учебно-методических пособиях, учебниках, игрушках, специальных социальных услугах, закрепленных за группой, создает для него необходимые условия, анализирует выявление потребностей ребенка в специальных социальных услугах.</a:t>
            </a:r>
          </a:p>
          <a:p>
            <a:pPr algn="just"/>
            <a:r>
              <a:rPr lang="ru-RU" sz="1400" dirty="0"/>
              <a:t>Владеет информационно-коммуникационной компетенцией, компьютерной коммуникативной компетенцией.</a:t>
            </a:r>
          </a:p>
        </p:txBody>
      </p:sp>
    </p:spTree>
    <p:extLst>
      <p:ext uri="{BB962C8B-B14F-4D97-AF65-F5344CB8AC3E}">
        <p14:creationId xmlns:p14="http://schemas.microsoft.com/office/powerpoint/2010/main" val="123130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4428" y="260648"/>
            <a:ext cx="8730060" cy="6063198"/>
          </a:xfrm>
          <a:prstGeom prst="rect">
            <a:avLst/>
          </a:prstGeom>
          <a:noFill/>
        </p:spPr>
        <p:txBody>
          <a:bodyPr wrap="square" rtlCol="0">
            <a:spAutoFit/>
          </a:bodyPr>
          <a:lstStyle/>
          <a:p>
            <a:r>
              <a:rPr lang="kk-KZ" b="1" dirty="0"/>
              <a:t>Қажетті құжаттар тізімі: </a:t>
            </a:r>
          </a:p>
          <a:p>
            <a:endParaRPr lang="ru-RU" dirty="0"/>
          </a:p>
          <a:p>
            <a:r>
              <a:rPr lang="kk-KZ" sz="1600" dirty="0"/>
              <a:t>1) ҚР БҒМ 21.02.2012 ж. №57 бұйрығына сәйкес нысан бойынша қоса берілетін құжаттар тізбесін көрсете отырып, конкурсқа қатысу туралы өтініш, 10-қосымша; </a:t>
            </a:r>
            <a:endParaRPr lang="ru-RU" sz="1600" dirty="0"/>
          </a:p>
          <a:p>
            <a:r>
              <a:rPr lang="kk-KZ" sz="1600" dirty="0"/>
              <a:t>2) жеке басын куәландыратын құжат немесе цифрлық құжаттар сервисінен электрондық құжат (сәйкестендіру үшін);</a:t>
            </a:r>
            <a:endParaRPr lang="ru-RU" sz="1600" dirty="0"/>
          </a:p>
          <a:p>
            <a:r>
              <a:rPr lang="kk-KZ" sz="1600" dirty="0"/>
              <a:t>3) кадрларды есепке алу бойынша толтырылған жеке іс парағы (нақты тұрғылықты мекенжайы мен байланыс телефондары көрсетілген – бар болса); </a:t>
            </a:r>
            <a:endParaRPr lang="ru-RU" sz="1600" dirty="0"/>
          </a:p>
          <a:p>
            <a:r>
              <a:rPr lang="kk-KZ" sz="1600" dirty="0"/>
              <a:t>4)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 </a:t>
            </a:r>
            <a:endParaRPr lang="ru-RU" sz="1600" dirty="0"/>
          </a:p>
          <a:p>
            <a:r>
              <a:rPr lang="kk-KZ" sz="1600" dirty="0"/>
              <a:t>5) еңбек қызметін растайтын құжаттың көшірмесі (бар болса); </a:t>
            </a:r>
            <a:endParaRPr lang="ru-RU" sz="1600" dirty="0"/>
          </a:p>
          <a:p>
            <a:r>
              <a:rPr lang="kk-KZ" sz="1600" dirty="0"/>
              <a:t>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№ҚР ДСМ-175/2020 бұйрығымен (Нормативтік құқықтық актілерді мемлекеттік тіркеу тізілімінде №21579 болып тіркелген) бекітілген нысан бойынша денсаулық жағдайы туралы анықтама;    </a:t>
            </a:r>
            <a:endParaRPr lang="ru-RU" sz="1600" dirty="0"/>
          </a:p>
          <a:p>
            <a:r>
              <a:rPr lang="kk-KZ" sz="1600" dirty="0"/>
              <a:t>7) Психоневрологиялық ұйымнан анықтама (egov); </a:t>
            </a:r>
            <a:endParaRPr lang="ru-RU" sz="1600" dirty="0"/>
          </a:p>
          <a:p>
            <a:r>
              <a:rPr lang="kk-KZ" sz="1600" dirty="0"/>
              <a:t>8) Наркологиялық ұйымнан анықтама (egov); </a:t>
            </a:r>
            <a:endParaRPr lang="ru-RU" sz="1600" dirty="0"/>
          </a:p>
          <a:p>
            <a:r>
              <a:rPr lang="kk-KZ" sz="1600" dirty="0"/>
              <a:t>9) ұлттық біліктілік тестілеу сертификаты (бұдан әрі - ҰБТ) немесе педагог-модератордың, педагог-сарапшының, педагог-зерттеушінің, педагог-шебердің біліктілік санатының болуы туралы куәлік (бар болса); </a:t>
            </a:r>
            <a:endParaRPr lang="ru-RU" sz="1600" dirty="0"/>
          </a:p>
          <a:p>
            <a:r>
              <a:rPr lang="kk-KZ" sz="1600" dirty="0"/>
              <a:t>10) ҚР БҒМ 21.02.2012ж. №57 бұйрығының </a:t>
            </a:r>
            <a:r>
              <a:rPr lang="kk-KZ" sz="1600" u="sng" dirty="0"/>
              <a:t>11 қосымшасына</a:t>
            </a:r>
            <a:r>
              <a:rPr lang="kk-KZ" sz="1600" dirty="0"/>
              <a:t> сәйкес нысан бойынша педагогтің бос немесе уақытша бос лауазымына кандидаттың толтырылған бағалау парағы.</a:t>
            </a:r>
            <a:endParaRPr lang="ru-RU" sz="1600" dirty="0"/>
          </a:p>
        </p:txBody>
      </p:sp>
    </p:spTree>
    <p:extLst>
      <p:ext uri="{BB962C8B-B14F-4D97-AF65-F5344CB8AC3E}">
        <p14:creationId xmlns:p14="http://schemas.microsoft.com/office/powerpoint/2010/main" val="159166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95936" y="476672"/>
            <a:ext cx="2023311" cy="369332"/>
          </a:xfrm>
          <a:prstGeom prst="rect">
            <a:avLst/>
          </a:prstGeom>
          <a:noFill/>
        </p:spPr>
        <p:txBody>
          <a:bodyPr wrap="none" rtlCol="0">
            <a:spAutoFit/>
          </a:bodyPr>
          <a:lstStyle/>
          <a:p>
            <a:r>
              <a:rPr lang="ru-RU" b="1" dirty="0"/>
              <a:t>БОС ЛАУАЗЫМ</a:t>
            </a:r>
          </a:p>
        </p:txBody>
      </p:sp>
      <p:sp>
        <p:nvSpPr>
          <p:cNvPr id="5" name="TextBox 4"/>
          <p:cNvSpPr txBox="1"/>
          <p:nvPr/>
        </p:nvSpPr>
        <p:spPr>
          <a:xfrm>
            <a:off x="1115616" y="1412776"/>
            <a:ext cx="6840760" cy="3046988"/>
          </a:xfrm>
          <a:prstGeom prst="rect">
            <a:avLst/>
          </a:prstGeom>
          <a:noFill/>
        </p:spPr>
        <p:txBody>
          <a:bodyPr wrap="square" rtlCol="0">
            <a:spAutoFit/>
          </a:bodyPr>
          <a:lstStyle/>
          <a:p>
            <a:pPr marL="342900" indent="-342900">
              <a:buFont typeface="+mj-lt"/>
              <a:buAutoNum type="arabicPeriod"/>
            </a:pPr>
            <a:r>
              <a:rPr lang="kk-KZ" sz="2400" dirty="0"/>
              <a:t>Әлеуметтік педагог</a:t>
            </a:r>
          </a:p>
          <a:p>
            <a:pPr marL="342900" indent="-342900">
              <a:buFont typeface="+mj-lt"/>
              <a:buAutoNum type="arabicPeriod"/>
            </a:pPr>
            <a:endParaRPr lang="kk-KZ" sz="2400" dirty="0"/>
          </a:p>
          <a:p>
            <a:pPr marL="342900" indent="-342900">
              <a:buFont typeface="+mj-lt"/>
              <a:buAutoNum type="arabicPeriod"/>
            </a:pPr>
            <a:endParaRPr lang="kk-KZ" sz="2400" dirty="0"/>
          </a:p>
          <a:p>
            <a:endParaRPr lang="kk-KZ" sz="2400" dirty="0"/>
          </a:p>
          <a:p>
            <a:pPr marL="342900" indent="-342900">
              <a:buFont typeface="+mj-lt"/>
              <a:buAutoNum type="arabicPeriod"/>
            </a:pPr>
            <a:endParaRPr lang="kk-KZ" sz="2400" dirty="0"/>
          </a:p>
          <a:p>
            <a:r>
              <a:rPr lang="ru-RU" sz="2400" dirty="0"/>
              <a:t>Конкурс 24.08.2022 ж. </a:t>
            </a:r>
            <a:r>
              <a:rPr lang="ru-RU" sz="2400" dirty="0" err="1"/>
              <a:t>өтеді</a:t>
            </a:r>
            <a:r>
              <a:rPr lang="ru-RU" sz="2400" dirty="0"/>
              <a:t>. </a:t>
            </a:r>
          </a:p>
          <a:p>
            <a:r>
              <a:rPr lang="ru-RU" sz="2400" dirty="0"/>
              <a:t>Конкурс </a:t>
            </a:r>
            <a:r>
              <a:rPr lang="ru-RU" sz="2400" dirty="0" err="1"/>
              <a:t>нәтижелерін</a:t>
            </a:r>
            <a:r>
              <a:rPr lang="ru-RU" sz="2400" dirty="0"/>
              <a:t> </a:t>
            </a:r>
            <a:r>
              <a:rPr lang="ru-RU" sz="2400" dirty="0" err="1"/>
              <a:t>жариялау</a:t>
            </a:r>
            <a:r>
              <a:rPr lang="ru-RU" sz="2400" dirty="0"/>
              <a:t> 26.08.2022 ж.</a:t>
            </a:r>
            <a:endParaRPr lang="kk-KZ" sz="2400" dirty="0"/>
          </a:p>
          <a:p>
            <a:pPr marL="342900" indent="-342900">
              <a:buFont typeface="+mj-lt"/>
              <a:buAutoNum type="arabicPeriod"/>
            </a:pPr>
            <a:endParaRPr lang="ru-RU" sz="2400" dirty="0"/>
          </a:p>
        </p:txBody>
      </p:sp>
    </p:spTree>
    <p:extLst>
      <p:ext uri="{BB962C8B-B14F-4D97-AF65-F5344CB8AC3E}">
        <p14:creationId xmlns:p14="http://schemas.microsoft.com/office/powerpoint/2010/main" val="279268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712968" cy="5755422"/>
          </a:xfrm>
          <a:prstGeom prst="rect">
            <a:avLst/>
          </a:prstGeom>
          <a:noFill/>
        </p:spPr>
        <p:txBody>
          <a:bodyPr wrap="square" rtlCol="0">
            <a:spAutoFit/>
          </a:bodyPr>
          <a:lstStyle/>
          <a:p>
            <a:r>
              <a:rPr lang="kk-KZ" b="1" dirty="0"/>
              <a:t>Әлеуметтік педагогтың функционалдық міндеттері: </a:t>
            </a:r>
            <a:endParaRPr lang="ru-RU" dirty="0"/>
          </a:p>
          <a:p>
            <a:pPr algn="just"/>
            <a:r>
              <a:rPr lang="kk-KZ" sz="1400" dirty="0"/>
              <a:t>Арнайы білім беру ұйымының әлеуметтік педагогы (бұдан әрі-әлеуметтік педагог). Әлеуметтік педагог өз қызметінде мектеп - интернаттың бұйрықтарын, жұмыс өкімдерін, ұсынымдарын басшылыққа алады. </a:t>
            </a:r>
            <a:endParaRPr lang="ru-RU" sz="1400" dirty="0"/>
          </a:p>
          <a:p>
            <a:pPr algn="just"/>
            <a:r>
              <a:rPr lang="kk-KZ" sz="1400" dirty="0"/>
              <a:t>Әлеуметтік педагог Қазақстан Республикасының заңнамасына сәйкес білім беру ұйымы директорының бұйрығымен тағайындалады және атқаратын лауазымынан босатылады.</a:t>
            </a:r>
            <a:endParaRPr lang="ru-RU" sz="1400" dirty="0"/>
          </a:p>
          <a:p>
            <a:pPr algn="just"/>
            <a:r>
              <a:rPr lang="kk-KZ" sz="1400" dirty="0"/>
              <a:t>Әлеуметтік педагог өз қызметінде Қазақстан Республикасының Конституциясын, Қазақстан Республикасының Еңбек кодексін, «Білім туралы», «Педагог мәртебесі туралы», «Республикадағы тіл туралы» заңдарды басшылыққа алады. Қазақстан Республикасының», «Қазақстан Республикасындағы баланың құқықтары туралы», «Сыбайлас жемқорлыққа қарсы күрес туралы», «Қазақстан Республикасында мүгедектiгi бойынша, асыраушысынан айырылу жағдайы бойынша мемлекеттiк әлеуметтiк жәрдемақылар туралы», «Арнаулы әлеуметтiк қызметтері», «Мүмкіндігі шектеулі балаларды әлеуметтік-медициналық-педагогикалық коррекциялық сүйемелдеу туралы», «Кәмелетке толмағандар арасындағы құқық бұзушылықтың профилактикасы және балалардың қадағалаусыздығы мен панасыз қалуының алдын алу туралы» Қазақстан Республикасының Заңы және басқа да нормативтік құқықтық актілері мен бағыттарын айқындайды. білім берудің даму болашағы, педагогика мен психология негіздері, білім берудің мемлекеттік жалпыға міндетті стандарты, арнайы педагогика, психология, педагогика ғылымы мен практикасының жетістіктері, экономика негіздері, қаржы-шаруашылық қызмет, қауіпсіздік еңбек, қауіпсіздік және өрт, санитарлық ережелер мен ережелер.</a:t>
            </a:r>
            <a:endParaRPr lang="ru-RU" sz="1400" dirty="0"/>
          </a:p>
          <a:p>
            <a:pPr algn="just"/>
            <a:r>
              <a:rPr lang="kk-KZ" sz="1400" dirty="0"/>
              <a:t>Әлеуметтік педагог уақытша болмаған жағдайда, оның міндеттері мектеп – интернат педагогына жүктеледі. </a:t>
            </a:r>
            <a:endParaRPr lang="ru-RU" sz="1400" dirty="0"/>
          </a:p>
          <a:p>
            <a:pPr algn="just"/>
            <a:r>
              <a:rPr lang="kk-KZ" sz="1400" dirty="0"/>
              <a:t>Қарағанды облысы білім басқармасының «№8 арнайы мектеп-интернаты» әлеуметтік педагогы аумақтан тыс жерге шыққан жағдайда, бұл туралы білім беру ұйымының директорын хабардар ету қажет. </a:t>
            </a:r>
            <a:endParaRPr lang="ru-RU" sz="1400" dirty="0"/>
          </a:p>
          <a:p>
            <a:pPr algn="just"/>
            <a:r>
              <a:rPr lang="kk-KZ" sz="1400" dirty="0"/>
              <a:t>Әлеуметтік педагог апталық жүктеме режимінде, 1 мөлшерлемемен жұмыс істейді.</a:t>
            </a:r>
            <a:endParaRPr lang="ru-RU" sz="1400" dirty="0"/>
          </a:p>
        </p:txBody>
      </p:sp>
    </p:spTree>
    <p:extLst>
      <p:ext uri="{BB962C8B-B14F-4D97-AF65-F5344CB8AC3E}">
        <p14:creationId xmlns:p14="http://schemas.microsoft.com/office/powerpoint/2010/main" val="122085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3848" y="404664"/>
            <a:ext cx="1970411" cy="369332"/>
          </a:xfrm>
          <a:prstGeom prst="rect">
            <a:avLst/>
          </a:prstGeom>
          <a:noFill/>
        </p:spPr>
        <p:txBody>
          <a:bodyPr wrap="none" rtlCol="0">
            <a:spAutoFit/>
          </a:bodyPr>
          <a:lstStyle/>
          <a:p>
            <a:r>
              <a:rPr lang="kk-KZ" dirty="0"/>
              <a:t>БОС ЛАУАЗЫМ</a:t>
            </a:r>
            <a:endParaRPr lang="ru-RU" dirty="0"/>
          </a:p>
        </p:txBody>
      </p:sp>
      <p:sp>
        <p:nvSpPr>
          <p:cNvPr id="3" name="TextBox 2"/>
          <p:cNvSpPr txBox="1"/>
          <p:nvPr/>
        </p:nvSpPr>
        <p:spPr>
          <a:xfrm>
            <a:off x="1052687" y="2149559"/>
            <a:ext cx="7422760" cy="2585323"/>
          </a:xfrm>
          <a:prstGeom prst="rect">
            <a:avLst/>
          </a:prstGeom>
          <a:noFill/>
        </p:spPr>
        <p:txBody>
          <a:bodyPr wrap="square" rtlCol="0">
            <a:spAutoFit/>
          </a:bodyPr>
          <a:lstStyle/>
          <a:p>
            <a:r>
              <a:rPr lang="kk-KZ" dirty="0"/>
              <a:t>2. Орыс тілінде оқытылатын сыныптарға тәрбиеші-4</a:t>
            </a:r>
          </a:p>
          <a:p>
            <a:endParaRPr lang="kk-KZ" dirty="0"/>
          </a:p>
          <a:p>
            <a:endParaRPr lang="kk-KZ" dirty="0"/>
          </a:p>
          <a:p>
            <a:endParaRPr lang="kk-KZ" dirty="0"/>
          </a:p>
          <a:p>
            <a:endParaRPr lang="kk-KZ" dirty="0"/>
          </a:p>
          <a:p>
            <a:r>
              <a:rPr lang="ru-RU" dirty="0"/>
              <a:t>Конкурс 24.08.2022 ж. </a:t>
            </a:r>
            <a:r>
              <a:rPr lang="ru-RU" dirty="0" err="1"/>
              <a:t>өтеді</a:t>
            </a:r>
            <a:r>
              <a:rPr lang="ru-RU" dirty="0"/>
              <a:t>. </a:t>
            </a:r>
          </a:p>
          <a:p>
            <a:r>
              <a:rPr lang="ru-RU" dirty="0"/>
              <a:t>Конкурс </a:t>
            </a:r>
            <a:r>
              <a:rPr lang="ru-RU" dirty="0" err="1"/>
              <a:t>нәтижелерін</a:t>
            </a:r>
            <a:r>
              <a:rPr lang="ru-RU" dirty="0"/>
              <a:t> </a:t>
            </a:r>
            <a:r>
              <a:rPr lang="ru-RU" dirty="0" err="1"/>
              <a:t>жариялау</a:t>
            </a:r>
            <a:r>
              <a:rPr lang="ru-RU" dirty="0"/>
              <a:t> 26.08.2022 ж.</a:t>
            </a:r>
            <a:endParaRPr lang="kk-KZ" dirty="0"/>
          </a:p>
          <a:p>
            <a:endParaRPr lang="kk-KZ" dirty="0"/>
          </a:p>
          <a:p>
            <a:endParaRPr lang="ru-RU" dirty="0"/>
          </a:p>
        </p:txBody>
      </p:sp>
    </p:spTree>
    <p:extLst>
      <p:ext uri="{BB962C8B-B14F-4D97-AF65-F5344CB8AC3E}">
        <p14:creationId xmlns:p14="http://schemas.microsoft.com/office/powerpoint/2010/main" val="3316680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55039F-A135-BE2E-DB33-830EF853A05C}"/>
              </a:ext>
            </a:extLst>
          </p:cNvPr>
          <p:cNvSpPr>
            <a:spLocks noGrp="1"/>
          </p:cNvSpPr>
          <p:nvPr>
            <p:ph type="title"/>
          </p:nvPr>
        </p:nvSpPr>
        <p:spPr>
          <a:xfrm>
            <a:off x="457200" y="0"/>
            <a:ext cx="8229600" cy="731837"/>
          </a:xfrm>
        </p:spPr>
        <p:txBody>
          <a:bodyPr/>
          <a:lstStyle/>
          <a:p>
            <a:r>
              <a:rPr lang="ru-RU" sz="2400" b="1" i="0" dirty="0" err="1">
                <a:solidFill>
                  <a:srgbClr val="000000"/>
                </a:solidFill>
                <a:effectLst/>
                <a:latin typeface="Times New Roman" panose="02020603050405020304" pitchFamily="18" charset="0"/>
                <a:cs typeface="Times New Roman" panose="02020603050405020304" pitchFamily="18" charset="0"/>
              </a:rPr>
              <a:t>Тәрбиешінің</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функционалдық</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міндеттері</a:t>
            </a:r>
            <a:r>
              <a:rPr lang="ru-RU" sz="2400" b="1" i="0" dirty="0">
                <a:solidFill>
                  <a:srgbClr val="000000"/>
                </a:solidFill>
                <a:effectLst/>
                <a:latin typeface="Times New Roman" panose="02020603050405020304" pitchFamily="18" charset="0"/>
                <a:cs typeface="Times New Roman" panose="02020603050405020304" pitchFamily="18" charset="0"/>
              </a:rPr>
              <a:t>:</a:t>
            </a:r>
            <a:endParaRPr lang="ru-KZ" sz="24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6D2EDDE8-E011-EB92-809E-D3D70245B4D9}"/>
              </a:ext>
            </a:extLst>
          </p:cNvPr>
          <p:cNvSpPr>
            <a:spLocks noGrp="1"/>
          </p:cNvSpPr>
          <p:nvPr>
            <p:ph idx="1"/>
          </p:nvPr>
        </p:nvSpPr>
        <p:spPr>
          <a:xfrm>
            <a:off x="457200" y="731838"/>
            <a:ext cx="8229600" cy="5394326"/>
          </a:xfrm>
        </p:spPr>
        <p:txBody>
          <a:bodyPr>
            <a:normAutofit lnSpcReduction="10000"/>
          </a:bodyPr>
          <a:lstStyle/>
          <a:p>
            <a:pPr marL="0" indent="0" algn="just">
              <a:buNone/>
            </a:pPr>
            <a:r>
              <a:rPr lang="ru-RU" sz="1400" b="1" i="0" dirty="0">
                <a:solidFill>
                  <a:srgbClr val="000000"/>
                </a:solidFill>
                <a:effectLst/>
                <a:latin typeface="Arial" panose="020B0604020202020204" pitchFamily="34"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Баланың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жеке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басын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дамыту</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мақсатында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баланың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жеке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қабілеттерін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бейімділігі</a:t>
            </a:r>
            <a:r>
              <a:rPr lang="ru-RU" sz="1700" i="0" dirty="0">
                <a:solidFill>
                  <a:srgbClr val="000000"/>
                </a:solidFill>
                <a:effectLst/>
                <a:latin typeface="Palatino Linotype" panose="02040502050505030304" pitchFamily="18" charset="0"/>
                <a:cs typeface="Times New Roman" panose="02020603050405020304" pitchFamily="18" charset="0"/>
              </a:rPr>
              <a:t> мен </a:t>
            </a:r>
            <a:r>
              <a:rPr lang="ru-RU" sz="1700" i="0" dirty="0" err="1">
                <a:solidFill>
                  <a:srgbClr val="000000"/>
                </a:solidFill>
                <a:effectLst/>
                <a:latin typeface="Palatino Linotype" panose="02040502050505030304" pitchFamily="18" charset="0"/>
                <a:cs typeface="Times New Roman" panose="02020603050405020304" pitchFamily="18" charset="0"/>
              </a:rPr>
              <a:t>мүдделерін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зерделейді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соның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негізінде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психологтардың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консультациясымен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түзету-дамыту</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жұмысын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топтық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жеке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жоспарлайды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жүргізеді</a:t>
            </a:r>
            <a:r>
              <a:rPr lang="ru-RU" sz="1700" i="0" dirty="0">
                <a:solidFill>
                  <a:srgbClr val="000000"/>
                </a:solidFill>
                <a:effectLst/>
                <a:latin typeface="Palatino Linotype" panose="02040502050505030304" pitchFamily="18" charset="0"/>
                <a:cs typeface="Times New Roman" panose="02020603050405020304" pitchFamily="18" charset="0"/>
              </a:rPr>
              <a:t>. </a:t>
            </a:r>
          </a:p>
          <a:p>
            <a:pPr marL="0" indent="0" algn="just">
              <a:buNone/>
            </a:pPr>
            <a:r>
              <a:rPr lang="ru-RU" sz="1700" i="0" dirty="0" err="1">
                <a:solidFill>
                  <a:srgbClr val="000000"/>
                </a:solidFill>
                <a:effectLst/>
                <a:latin typeface="Palatino Linotype" panose="02040502050505030304" pitchFamily="18" charset="0"/>
                <a:cs typeface="Times New Roman" panose="02020603050405020304" pitchFamily="18" charset="0"/>
              </a:rPr>
              <a:t>Әлеуметтік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еңбекке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бейімделуге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әлеуметтік-психологиялық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оңалтуға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жағдай</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жасайды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күнделікті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жұмыс</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жүргізеді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Үй</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жұмысын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күн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тәртібін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қоғамдық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пайдалы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еңбекке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қатысуды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ұйымдастырады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Білім</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алуға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көмектеседі</a:t>
            </a:r>
            <a:r>
              <a:rPr lang="ru-RU" sz="1700" i="0" dirty="0">
                <a:solidFill>
                  <a:srgbClr val="000000"/>
                </a:solidFill>
                <a:effectLst/>
                <a:latin typeface="Palatino Linotype" panose="02040502050505030304" pitchFamily="18" charset="0"/>
                <a:cs typeface="Times New Roman" panose="02020603050405020304" pitchFamily="18" charset="0"/>
              </a:rPr>
              <a:t>, бос </a:t>
            </a:r>
            <a:r>
              <a:rPr lang="ru-RU" sz="1700" i="0" dirty="0" err="1">
                <a:solidFill>
                  <a:srgbClr val="000000"/>
                </a:solidFill>
                <a:effectLst/>
                <a:latin typeface="Palatino Linotype" panose="02040502050505030304" pitchFamily="18" charset="0"/>
                <a:cs typeface="Times New Roman" panose="02020603050405020304" pitchFamily="18" charset="0"/>
              </a:rPr>
              <a:t>уақытты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ұйымдастырады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қосымша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білім</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алады</a:t>
            </a:r>
            <a:r>
              <a:rPr lang="ru-RU" sz="1700" i="0" dirty="0">
                <a:solidFill>
                  <a:srgbClr val="000000"/>
                </a:solidFill>
                <a:effectLst/>
                <a:latin typeface="Palatino Linotype" panose="02040502050505030304" pitchFamily="18" charset="0"/>
                <a:cs typeface="Times New Roman" panose="02020603050405020304" pitchFamily="18" charset="0"/>
              </a:rPr>
              <a:t>. </a:t>
            </a:r>
          </a:p>
          <a:p>
            <a:pPr marL="0" indent="0" algn="just">
              <a:buNone/>
            </a:pPr>
            <a:r>
              <a:rPr lang="ru-RU" sz="1700" i="0" dirty="0" err="1">
                <a:solidFill>
                  <a:srgbClr val="000000"/>
                </a:solidFill>
                <a:effectLst/>
                <a:latin typeface="Palatino Linotype" panose="02040502050505030304" pitchFamily="18" charset="0"/>
                <a:cs typeface="Times New Roman" panose="02020603050405020304" pitchFamily="18" charset="0"/>
              </a:rPr>
              <a:t>Сабақтан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тыс</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уақытта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тәрбиеленушілермен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тәрбие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жұмысын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жүргізеді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Тәрбиеленушілердің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жас</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ерекшеліктерін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ескере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отырып</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өзіне-өзі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қызмет</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көрсетуді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жеке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гигиеналық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тазалықты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сақтауды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ұйымдастырады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Тәрбиеленушілердің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денсаулығын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сақтау</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нығайту</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жөніндегі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медициналық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персоналмен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қамтамасыз</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етеді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психикалық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дене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бітімінің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дамуына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ықпал</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ететін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іс-шаралар</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өткізеді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баланың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мекемеде</a:t>
            </a:r>
            <a:r>
              <a:rPr lang="ru-RU" sz="1700" i="0" dirty="0">
                <a:solidFill>
                  <a:srgbClr val="000000"/>
                </a:solidFill>
                <a:effectLst/>
                <a:latin typeface="Palatino Linotype" panose="02040502050505030304" pitchFamily="18" charset="0"/>
                <a:cs typeface="Times New Roman" panose="02020603050405020304" pitchFamily="18" charset="0"/>
              </a:rPr>
              <a:t> болу </a:t>
            </a:r>
            <a:r>
              <a:rPr lang="ru-RU" sz="1700" i="0" dirty="0" err="1">
                <a:solidFill>
                  <a:srgbClr val="000000"/>
                </a:solidFill>
                <a:effectLst/>
                <a:latin typeface="Palatino Linotype" panose="02040502050505030304" pitchFamily="18" charset="0"/>
                <a:cs typeface="Times New Roman" panose="02020603050405020304" pitchFamily="18" charset="0"/>
              </a:rPr>
              <a:t>мерзіміне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дейін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денсаулығы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үшін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жауап</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береді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Дәрігерге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дейінгі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kk-KZ" sz="1700" i="0" dirty="0">
                <a:solidFill>
                  <a:srgbClr val="000000"/>
                </a:solidFill>
                <a:effectLst/>
                <a:latin typeface="Palatino Linotype" panose="02040502050505030304" pitchFamily="18" charset="0"/>
                <a:cs typeface="Times New Roman" panose="02020603050405020304" pitchFamily="18" charset="0"/>
              </a:rPr>
              <a:t>а</a:t>
            </a:r>
            <a:r>
              <a:rPr lang="ru-RU" sz="1700" i="0" dirty="0" err="1">
                <a:solidFill>
                  <a:srgbClr val="000000"/>
                </a:solidFill>
                <a:effectLst/>
                <a:latin typeface="Palatino Linotype" panose="02040502050505030304" pitchFamily="18" charset="0"/>
                <a:cs typeface="Times New Roman" panose="02020603050405020304" pitchFamily="18" charset="0"/>
              </a:rPr>
              <a:t>лғашқы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көмек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көрсетеді</a:t>
            </a:r>
            <a:r>
              <a:rPr lang="ru-RU" sz="1700" i="0" dirty="0">
                <a:solidFill>
                  <a:srgbClr val="000000"/>
                </a:solidFill>
                <a:effectLst/>
                <a:latin typeface="Palatino Linotype" panose="02040502050505030304" pitchFamily="18" charset="0"/>
                <a:cs typeface="Times New Roman" panose="02020603050405020304" pitchFamily="18" charset="0"/>
              </a:rPr>
              <a:t>.</a:t>
            </a:r>
          </a:p>
          <a:p>
            <a:pPr marL="0" indent="0" algn="just">
              <a:buNone/>
            </a:pPr>
            <a:r>
              <a:rPr lang="ru-RU" sz="1700" i="0" dirty="0" err="1">
                <a:solidFill>
                  <a:srgbClr val="000000"/>
                </a:solidFill>
                <a:effectLst/>
                <a:latin typeface="Palatino Linotype" panose="02040502050505030304" pitchFamily="18" charset="0"/>
                <a:cs typeface="Times New Roman" panose="02020603050405020304" pitchFamily="18" charset="0"/>
              </a:rPr>
              <a:t>Топқа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бекітілген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арнайы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құралдарға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оқу-әдістемелік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құралдарға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оқулықтарға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ойыншықтарға</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арнаулы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әлеуметтік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қызметтерге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баланың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қажеттілігін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анықтайды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және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бағалауды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жүргізеді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оған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қажетті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жағдай</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жасайды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баланың</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арнаулы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әлеуметтік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қызметтерге</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қажеттілігін</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анықтауды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талдайды</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Ақпараттық-коммуникациялық</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құзыреттілікті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компьютерлік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коммуникативтік</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құзыреттілікті</a:t>
            </a:r>
            <a:r>
              <a:rPr lang="ru-RU" sz="1700" i="0" dirty="0">
                <a:solidFill>
                  <a:srgbClr val="000000"/>
                </a:solidFill>
                <a:effectLst/>
                <a:latin typeface="Palatino Linotype" panose="02040502050505030304" pitchFamily="18" charset="0"/>
                <a:cs typeface="Times New Roman" panose="02020603050405020304" pitchFamily="18" charset="0"/>
              </a:rPr>
              <a:t> </a:t>
            </a:r>
            <a:r>
              <a:rPr lang="ru-RU" sz="1700" i="0" dirty="0" err="1">
                <a:solidFill>
                  <a:srgbClr val="000000"/>
                </a:solidFill>
                <a:effectLst/>
                <a:latin typeface="Palatino Linotype" panose="02040502050505030304" pitchFamily="18" charset="0"/>
                <a:cs typeface="Times New Roman" panose="02020603050405020304" pitchFamily="18" charset="0"/>
              </a:rPr>
              <a:t>меңгерген</a:t>
            </a:r>
            <a:r>
              <a:rPr lang="ru-RU" sz="1700" i="0" dirty="0">
                <a:solidFill>
                  <a:srgbClr val="000000"/>
                </a:solidFill>
                <a:effectLst/>
                <a:latin typeface="Palatino Linotype" panose="02040502050505030304" pitchFamily="18" charset="0"/>
                <a:cs typeface="Times New Roman" panose="02020603050405020304" pitchFamily="18" charset="0"/>
              </a:rPr>
              <a:t>.</a:t>
            </a:r>
            <a:endParaRPr lang="ru-KZ" sz="1700" dirty="0">
              <a:latin typeface="Palatino Linotype" panose="02040502050505030304" pitchFamily="18" charset="0"/>
              <a:cs typeface="Times New Roman" panose="02020603050405020304" pitchFamily="18" charset="0"/>
            </a:endParaRPr>
          </a:p>
        </p:txBody>
      </p:sp>
    </p:spTree>
    <p:extLst>
      <p:ext uri="{BB962C8B-B14F-4D97-AF65-F5344CB8AC3E}">
        <p14:creationId xmlns:p14="http://schemas.microsoft.com/office/powerpoint/2010/main" val="3415141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3648" y="2492896"/>
            <a:ext cx="6912768" cy="1661993"/>
          </a:xfrm>
          <a:prstGeom prst="rect">
            <a:avLst/>
          </a:prstGeom>
          <a:noFill/>
        </p:spPr>
        <p:txBody>
          <a:bodyPr wrap="square" rtlCol="0">
            <a:spAutoFit/>
          </a:bodyPr>
          <a:lstStyle/>
          <a:p>
            <a:pPr algn="ctr"/>
            <a:r>
              <a:rPr lang="kk-KZ" sz="1600" b="1" dirty="0"/>
              <a:t>КОММУНАЛЬНОЕ  ГОСУДАРСТВЕННОЕ  УЧРЕЖДЕНИЕ</a:t>
            </a:r>
            <a:endParaRPr lang="ru-RU" sz="1600" dirty="0"/>
          </a:p>
          <a:p>
            <a:pPr algn="ctr"/>
            <a:r>
              <a:rPr lang="ru-RU" sz="1600" b="1" dirty="0"/>
              <a:t>«СПЕЦИАЛЬНАЯ ШКОЛА – ИНТЕРНАТ №8» </a:t>
            </a:r>
          </a:p>
          <a:p>
            <a:pPr algn="ctr"/>
            <a:r>
              <a:rPr lang="ru-RU" sz="1600" b="1" dirty="0"/>
              <a:t>УПРАВЛЕНИЯ ОБРАЗОВАНИЯ КАРАГАНДИНСКОЙ ОБЛАСТИ</a:t>
            </a:r>
          </a:p>
          <a:p>
            <a:pPr algn="ctr"/>
            <a:r>
              <a:rPr lang="ru-RU" b="1" dirty="0"/>
              <a:t>объявляет конкурс на вакантные должности</a:t>
            </a:r>
          </a:p>
          <a:p>
            <a:pPr algn="ctr"/>
            <a:r>
              <a:rPr lang="ru-RU" b="1" dirty="0"/>
              <a:t> для педагогических работников</a:t>
            </a:r>
          </a:p>
          <a:p>
            <a:pPr algn="ctr"/>
            <a:r>
              <a:rPr lang="ru-RU" b="1" dirty="0"/>
              <a:t>с 16.08.2022 г. по 23.08.2022 г.</a:t>
            </a:r>
            <a:endParaRPr lang="ru-RU" dirty="0"/>
          </a:p>
        </p:txBody>
      </p:sp>
      <p:sp>
        <p:nvSpPr>
          <p:cNvPr id="5" name="TextBox 4"/>
          <p:cNvSpPr txBox="1"/>
          <p:nvPr/>
        </p:nvSpPr>
        <p:spPr>
          <a:xfrm>
            <a:off x="395537" y="404664"/>
            <a:ext cx="4176464" cy="954107"/>
          </a:xfrm>
          <a:prstGeom prst="rect">
            <a:avLst/>
          </a:prstGeom>
          <a:noFill/>
        </p:spPr>
        <p:txBody>
          <a:bodyPr wrap="square" rtlCol="0">
            <a:spAutoFit/>
          </a:bodyPr>
          <a:lstStyle/>
          <a:p>
            <a:r>
              <a:rPr lang="kk-KZ" sz="1400" dirty="0"/>
              <a:t>101403, </a:t>
            </a:r>
            <a:r>
              <a:rPr lang="ru-RU" sz="1400" dirty="0"/>
              <a:t>Карагандинская область</a:t>
            </a:r>
            <a:r>
              <a:rPr lang="kk-KZ" sz="1400" dirty="0"/>
              <a:t>,</a:t>
            </a:r>
          </a:p>
          <a:p>
            <a:r>
              <a:rPr lang="kk-KZ" sz="1400" dirty="0"/>
              <a:t> г. Темиртау, улица Чернышевского - 106а</a:t>
            </a:r>
            <a:endParaRPr lang="ru-RU" sz="1400" b="1" dirty="0"/>
          </a:p>
          <a:p>
            <a:r>
              <a:rPr lang="kk-KZ" sz="1400" b="1" dirty="0"/>
              <a:t>Тел.: 8 (7213)92-20-01. </a:t>
            </a:r>
            <a:endParaRPr lang="ru-RU" sz="1400" b="1" dirty="0"/>
          </a:p>
          <a:p>
            <a:r>
              <a:rPr lang="kk-KZ" sz="1400" b="1" dirty="0"/>
              <a:t>  E-mail: </a:t>
            </a:r>
            <a:r>
              <a:rPr lang="en-US" sz="1400" b="1" u="sng" dirty="0">
                <a:hlinkClick r:id="rId2"/>
              </a:rPr>
              <a:t>sshi8-temirtau.</a:t>
            </a:r>
            <a:r>
              <a:rPr lang="kk-KZ" sz="1400" b="1" u="sng" dirty="0">
                <a:hlinkClick r:id="rId2"/>
              </a:rPr>
              <a:t>kz</a:t>
            </a:r>
            <a:r>
              <a:rPr lang="kk-KZ" sz="1400" b="1" dirty="0"/>
              <a:t>; </a:t>
            </a:r>
            <a:r>
              <a:rPr lang="kk-KZ" sz="1400" b="1" u="sng" dirty="0">
                <a:hlinkClick r:id="rId3"/>
              </a:rPr>
              <a:t>in</a:t>
            </a:r>
            <a:r>
              <a:rPr lang="en-US" sz="1400" b="1" u="sng" dirty="0" err="1">
                <a:hlinkClick r:id="rId3"/>
              </a:rPr>
              <a:t>ternatuod</a:t>
            </a:r>
            <a:r>
              <a:rPr lang="kk-KZ" sz="1400" b="1" u="sng" dirty="0">
                <a:hlinkClick r:id="rId3"/>
              </a:rPr>
              <a:t>@mail.ru</a:t>
            </a:r>
            <a:endParaRPr lang="ru-RU" sz="1400" b="1" dirty="0"/>
          </a:p>
        </p:txBody>
      </p:sp>
    </p:spTree>
    <p:extLst>
      <p:ext uri="{BB962C8B-B14F-4D97-AF65-F5344CB8AC3E}">
        <p14:creationId xmlns:p14="http://schemas.microsoft.com/office/powerpoint/2010/main" val="3596323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332656"/>
            <a:ext cx="8136904" cy="6360716"/>
          </a:xfrm>
          <a:prstGeom prst="rect">
            <a:avLst/>
          </a:prstGeom>
          <a:noFill/>
        </p:spPr>
        <p:txBody>
          <a:bodyPr wrap="square" rtlCol="0">
            <a:spAutoFit/>
          </a:bodyPr>
          <a:lstStyle/>
          <a:p>
            <a:r>
              <a:rPr lang="ru-RU" sz="1600" b="1" dirty="0"/>
              <a:t>Для участия в конкурсе необходимо предоставить следующие документы:</a:t>
            </a:r>
          </a:p>
          <a:p>
            <a:pPr indent="450215" algn="just">
              <a:spcAft>
                <a:spcPts val="0"/>
              </a:spcAft>
            </a:pPr>
            <a:r>
              <a:rPr lang="ru-RU" sz="1600" dirty="0">
                <a:solidFill>
                  <a:srgbClr val="000000"/>
                </a:solidFill>
                <a:latin typeface="Times New Roman"/>
                <a:ea typeface="Times New Roman"/>
              </a:rPr>
              <a:t>1) </a:t>
            </a:r>
            <a:r>
              <a:rPr lang="ru-RU" sz="1600" spc="10" dirty="0">
                <a:solidFill>
                  <a:srgbClr val="000000"/>
                </a:solidFill>
                <a:latin typeface="Times New Roman"/>
                <a:ea typeface="Calibri"/>
              </a:rPr>
              <a:t>заявление об участии в конкурсе с указанием перечня прилагаемых документов по форме согласно приказа № 57 МОН РК от 21.02.2012 г. </a:t>
            </a:r>
            <a:r>
              <a:rPr lang="ru-RU" sz="1600" u="sng" spc="10" dirty="0">
                <a:solidFill>
                  <a:srgbClr val="073A5E"/>
                </a:solidFill>
                <a:latin typeface="Times New Roman"/>
                <a:ea typeface="Calibri"/>
                <a:hlinkClick r:id="rId2"/>
              </a:rPr>
              <a:t>приложение 10</a:t>
            </a:r>
            <a:r>
              <a:rPr lang="ru-RU" sz="1600" spc="10" dirty="0">
                <a:solidFill>
                  <a:srgbClr val="000000"/>
                </a:solidFill>
                <a:latin typeface="Times New Roman"/>
                <a:ea typeface="Calibri"/>
              </a:rPr>
              <a:t>;</a:t>
            </a:r>
            <a:r>
              <a:rPr lang="ru-RU" sz="1600" dirty="0">
                <a:solidFill>
                  <a:srgbClr val="000000"/>
                </a:solidFill>
                <a:latin typeface="Times New Roman"/>
                <a:ea typeface="Times New Roman"/>
              </a:rPr>
              <a:t> </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2) </a:t>
            </a:r>
            <a:r>
              <a:rPr lang="ru-RU" sz="1600" spc="10" dirty="0">
                <a:solidFill>
                  <a:srgbClr val="000000"/>
                </a:solidFill>
                <a:latin typeface="Times New Roman"/>
                <a:ea typeface="Times New Roman"/>
              </a:rPr>
              <a:t>документ, удостоверяющий личность либо электронный документ из сервиса цифровых документов (для идентификации);</a:t>
            </a:r>
            <a:endParaRPr lang="ru-RU" sz="1600" dirty="0">
              <a:latin typeface="Times New Roman"/>
              <a:ea typeface="Times New Roman"/>
            </a:endParaRPr>
          </a:p>
          <a:p>
            <a:pPr fontAlgn="base">
              <a:lnSpc>
                <a:spcPts val="1425"/>
              </a:lnSpc>
              <a:spcAft>
                <a:spcPts val="0"/>
              </a:spcAft>
            </a:pPr>
            <a:r>
              <a:rPr lang="ru-RU" sz="1600" dirty="0">
                <a:solidFill>
                  <a:srgbClr val="000000"/>
                </a:solidFill>
                <a:latin typeface="Times New Roman"/>
                <a:ea typeface="Times New Roman"/>
              </a:rPr>
              <a:t>          3) </a:t>
            </a:r>
            <a:r>
              <a:rPr lang="ru-RU" sz="1600" spc="10" dirty="0">
                <a:solidFill>
                  <a:srgbClr val="000000"/>
                </a:solidFill>
                <a:latin typeface="Times New Roman"/>
                <a:ea typeface="Times New Roman"/>
              </a:rPr>
              <a:t>заполненный личный листок по учету кадров (с указанием адреса фактического места жительства и контактных телефонов – при наличии);</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4) </a:t>
            </a:r>
            <a:r>
              <a:rPr lang="ru-RU" sz="1600" spc="10" dirty="0">
                <a:solidFill>
                  <a:srgbClr val="000000"/>
                </a:solidFill>
                <a:latin typeface="Times New Roman"/>
                <a:ea typeface="Times New Roman"/>
              </a:rPr>
              <a:t>копии документов об образовании в соответствии с предъявляемыми к должности квалификационными требованиями, утвержденными Типовыми квалификационными характеристиками педагогов;</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5) копию документа, подтверждающую трудовую деятельность (при наличии);</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6) справку о состоянии здоровья по форме, утвержденной приказом исполняющего обязанности Министра здравоохранения Республики Казахстан от 30 октября 2020 года № ҚР ДСМ-175/2020 "Об утверждении форм учетной документации в области здравоохранения" (зарегистрирован в Реестре государственной регистрации нормативных правовых актов под № 21579);</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7) справку с психоневрологической организации (</a:t>
            </a:r>
            <a:r>
              <a:rPr lang="en-US" sz="1600" dirty="0" err="1">
                <a:solidFill>
                  <a:srgbClr val="000000"/>
                </a:solidFill>
                <a:latin typeface="Times New Roman"/>
                <a:ea typeface="Times New Roman"/>
              </a:rPr>
              <a:t>egov</a:t>
            </a:r>
            <a:r>
              <a:rPr lang="ru-RU" sz="1600" dirty="0">
                <a:solidFill>
                  <a:srgbClr val="000000"/>
                </a:solidFill>
                <a:latin typeface="Times New Roman"/>
                <a:ea typeface="Times New Roman"/>
              </a:rPr>
              <a:t>);</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8) справку с наркологической организации (</a:t>
            </a:r>
            <a:r>
              <a:rPr lang="en-US" sz="1600" dirty="0" err="1">
                <a:solidFill>
                  <a:srgbClr val="000000"/>
                </a:solidFill>
                <a:latin typeface="Times New Roman"/>
                <a:ea typeface="Times New Roman"/>
              </a:rPr>
              <a:t>egov</a:t>
            </a:r>
            <a:r>
              <a:rPr lang="ru-RU" sz="1600" dirty="0">
                <a:solidFill>
                  <a:srgbClr val="000000"/>
                </a:solidFill>
                <a:latin typeface="Times New Roman"/>
                <a:ea typeface="Times New Roman"/>
              </a:rPr>
              <a:t>);</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9) сертификат Национального квалификационного тестирования (далее - НКТ) или удостоверение о наличии квалификационной категории педагога-модератора, педагога-эксперта, педагога-исследователя, педагога-мастера (при наличии);</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10) </a:t>
            </a:r>
            <a:r>
              <a:rPr lang="ru-RU" sz="1600" spc="10" dirty="0">
                <a:solidFill>
                  <a:srgbClr val="000000"/>
                </a:solidFill>
                <a:latin typeface="Times New Roman"/>
                <a:ea typeface="Times New Roman"/>
              </a:rPr>
              <a:t>заполненный Оценочный лист кандидата на вакантную или временно вакантную должность педагога по форме согласно </a:t>
            </a:r>
            <a:r>
              <a:rPr lang="ru-RU" sz="1600" spc="10" dirty="0">
                <a:solidFill>
                  <a:srgbClr val="000000"/>
                </a:solidFill>
                <a:latin typeface="Times New Roman"/>
                <a:ea typeface="Calibri"/>
              </a:rPr>
              <a:t>приказа № 57 МОН РК от 21.02.2012 г. </a:t>
            </a:r>
            <a:r>
              <a:rPr lang="ru-RU" sz="1600" u="sng" spc="10" dirty="0">
                <a:solidFill>
                  <a:srgbClr val="073A5E"/>
                </a:solidFill>
                <a:latin typeface="Times New Roman"/>
                <a:ea typeface="Times New Roman"/>
                <a:hlinkClick r:id="rId3"/>
              </a:rPr>
              <a:t>приложению 11</a:t>
            </a:r>
            <a:r>
              <a:rPr lang="ru-RU" sz="1600" spc="10" dirty="0">
                <a:solidFill>
                  <a:srgbClr val="000000"/>
                </a:solidFill>
                <a:latin typeface="Times New Roman"/>
                <a:ea typeface="Times New Roman"/>
              </a:rPr>
              <a:t>.</a:t>
            </a:r>
            <a:endParaRPr lang="ru-RU" sz="1600" dirty="0">
              <a:latin typeface="Times New Roman"/>
              <a:ea typeface="Times New Roman"/>
            </a:endParaRPr>
          </a:p>
          <a:p>
            <a:pPr indent="450215" algn="just">
              <a:spcAft>
                <a:spcPts val="0"/>
              </a:spcAft>
            </a:pPr>
            <a:r>
              <a:rPr lang="ru-RU" sz="1600" dirty="0">
                <a:solidFill>
                  <a:srgbClr val="000000"/>
                </a:solidFill>
                <a:latin typeface="Times New Roman"/>
                <a:ea typeface="Times New Roman"/>
              </a:rPr>
              <a:t> </a:t>
            </a:r>
            <a:endParaRPr lang="ru-RU" sz="1600" dirty="0">
              <a:latin typeface="Times New Roman"/>
              <a:ea typeface="Times New Roman"/>
            </a:endParaRPr>
          </a:p>
          <a:p>
            <a:endParaRPr lang="ru-RU" sz="1600" dirty="0"/>
          </a:p>
        </p:txBody>
      </p:sp>
    </p:spTree>
    <p:extLst>
      <p:ext uri="{BB962C8B-B14F-4D97-AF65-F5344CB8AC3E}">
        <p14:creationId xmlns:p14="http://schemas.microsoft.com/office/powerpoint/2010/main" val="89150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39752" y="476672"/>
            <a:ext cx="4680520" cy="400110"/>
          </a:xfrm>
          <a:prstGeom prst="rect">
            <a:avLst/>
          </a:prstGeom>
          <a:no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ВАКАНТНАЯ ДОЛЖНОСТЬ</a:t>
            </a:r>
          </a:p>
        </p:txBody>
      </p:sp>
      <p:sp>
        <p:nvSpPr>
          <p:cNvPr id="5" name="TextBox 4"/>
          <p:cNvSpPr txBox="1"/>
          <p:nvPr/>
        </p:nvSpPr>
        <p:spPr>
          <a:xfrm>
            <a:off x="1835696" y="1700808"/>
            <a:ext cx="6853158" cy="2308324"/>
          </a:xfrm>
          <a:prstGeom prst="rect">
            <a:avLst/>
          </a:prstGeom>
          <a:noFill/>
        </p:spPr>
        <p:txBody>
          <a:bodyPr wrap="none" rtlCol="0">
            <a:spAutoFit/>
          </a:bodyPr>
          <a:lstStyle/>
          <a:p>
            <a:pPr marL="342900" indent="-342900">
              <a:buFont typeface="+mj-lt"/>
              <a:buAutoNum type="arabicPeriod"/>
            </a:pPr>
            <a:r>
              <a:rPr lang="ru-RU" sz="2400" dirty="0"/>
              <a:t>Социальный педагог</a:t>
            </a:r>
          </a:p>
          <a:p>
            <a:endParaRPr lang="ru-RU" sz="2400" dirty="0"/>
          </a:p>
          <a:p>
            <a:endParaRPr lang="ru-RU" sz="2400" dirty="0"/>
          </a:p>
          <a:p>
            <a:endParaRPr lang="ru-RU" sz="2400" dirty="0"/>
          </a:p>
          <a:p>
            <a:r>
              <a:rPr lang="ru-RU" sz="2400" dirty="0"/>
              <a:t>Конкурс состоится 24.08.2022 г.</a:t>
            </a:r>
          </a:p>
          <a:p>
            <a:r>
              <a:rPr lang="ru-RU" sz="2400" dirty="0"/>
              <a:t>Объявление результатов конкурса 26.08.2022 г.</a:t>
            </a:r>
          </a:p>
        </p:txBody>
      </p:sp>
    </p:spTree>
    <p:extLst>
      <p:ext uri="{BB962C8B-B14F-4D97-AF65-F5344CB8AC3E}">
        <p14:creationId xmlns:p14="http://schemas.microsoft.com/office/powerpoint/2010/main" val="171411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88</TotalTime>
  <Words>1513</Words>
  <Application>Microsoft Office PowerPoint</Application>
  <PresentationFormat>Экран (4:3)</PresentationFormat>
  <Paragraphs>106</Paragraphs>
  <Slides>12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Century Gothic</vt:lpstr>
      <vt:lpstr>Courier New</vt:lpstr>
      <vt:lpstr>Palatino Linotype</vt:lpstr>
      <vt:lpstr>Times New Roman</vt: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Тәрбиешінің функционалдық міндеттері: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2</dc:creator>
  <cp:lastModifiedBy>user</cp:lastModifiedBy>
  <cp:revision>17</cp:revision>
  <dcterms:created xsi:type="dcterms:W3CDTF">2022-08-16T09:39:43Z</dcterms:created>
  <dcterms:modified xsi:type="dcterms:W3CDTF">2022-08-16T14:51:10Z</dcterms:modified>
</cp:coreProperties>
</file>