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1"/>
  </p:sldMasterIdLst>
  <p:notesMasterIdLst>
    <p:notesMasterId r:id="rId14"/>
  </p:notesMasterIdLst>
  <p:sldIdLst>
    <p:sldId id="301" r:id="rId2"/>
    <p:sldId id="305" r:id="rId3"/>
    <p:sldId id="306" r:id="rId4"/>
    <p:sldId id="307" r:id="rId5"/>
    <p:sldId id="257" r:id="rId6"/>
    <p:sldId id="259" r:id="rId7"/>
    <p:sldId id="267" r:id="rId8"/>
    <p:sldId id="268" r:id="rId9"/>
    <p:sldId id="269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4B000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86" autoAdjust="0"/>
  </p:normalViewPr>
  <p:slideViewPr>
    <p:cSldViewPr>
      <p:cViewPr varScale="1">
        <p:scale>
          <a:sx n="76" d="100"/>
          <a:sy n="76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1F6F51-0F05-435A-8C6C-0927E0CA747F}" type="datetimeFigureOut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A21CD2-FDC9-471F-AB4A-686405220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64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Респонденты отмечают субъективность руководства подразделения при распределении надбавок.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EBDF1-36D8-43DC-ACE9-80B288D71D1E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3420-BC45-49B7-801D-DB7BEF411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DB0F-A2A1-499B-9978-1F236B581E62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867C-C9CC-4276-AC09-978C6349D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C5E5-5419-4B61-9F9F-9CE4E9DA3DF6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2B51-C09E-4097-993E-C82F2857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5B75-54CE-4D0B-910C-95EF080E8E53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D30AA-DE35-47FC-BD34-84EF20F41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2D358-9CA7-4305-9756-487208FD14E2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A400-5FC1-4CB0-8E77-D6D40F202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B67EF-5497-4E97-B7AE-5DB18A13CB58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A9ABD-7AC7-4521-9A55-54ADC5A41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31D2-40F8-4D2A-80B5-CE89D5E1C91A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8604-F8C8-4514-9CBF-D294DF1FA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FEE4-BC19-408C-BB3D-506922449531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3654-A0E2-42D1-A81F-0551FD79D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66F5-E355-42F6-8C02-D09CD20A51BF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D12-34C1-4FC2-BA86-DCAEAD05B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9A1E0-977F-4336-829C-C2A672277690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24C7-74CC-4834-A6F4-AA6FE6301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F597-B482-4E8B-8C4B-490E108F184C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E140C-630F-472C-A26A-D6E68FF8A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AFAB66C-1FC2-4F2B-88F3-507B10A0B267}" type="datetime1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94244F9-678F-413B-9EDA-7226644CE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0" r:id="rId2"/>
    <p:sldLayoutId id="2147483812" r:id="rId3"/>
    <p:sldLayoutId id="2147483809" r:id="rId4"/>
    <p:sldLayoutId id="2147483808" r:id="rId5"/>
    <p:sldLayoutId id="2147483807" r:id="rId6"/>
    <p:sldLayoutId id="2147483806" r:id="rId7"/>
    <p:sldLayoutId id="2147483805" r:id="rId8"/>
    <p:sldLayoutId id="2147483813" r:id="rId9"/>
    <p:sldLayoutId id="2147483804" r:id="rId10"/>
    <p:sldLayoutId id="21474838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2565400"/>
            <a:ext cx="7785100" cy="344328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1500" b="1" i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624" y="908720"/>
            <a:ext cx="7270576" cy="468052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Алгоритм</a:t>
            </a: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действий работников образования и вахтеров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при совершении террористического акта на объекте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(школа, детский сад)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ru-RU" sz="4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 получении информации об эвакуации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56084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51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208912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61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27186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При возникновении иных чрезвычайных ситуаций</a:t>
            </a:r>
          </a:p>
          <a:p>
            <a:r>
              <a:rPr lang="ru-RU" dirty="0" smtClean="0"/>
              <a:t>сообщите </a:t>
            </a:r>
            <a:r>
              <a:rPr lang="ru-RU" dirty="0"/>
              <a:t>руководителю, иному ответственному лицу на объекте (в </a:t>
            </a:r>
            <a:r>
              <a:rPr lang="ru-RU" dirty="0" err="1"/>
              <a:t>т.ч</a:t>
            </a:r>
            <a:r>
              <a:rPr lang="ru-RU" dirty="0"/>
              <a:t>. вахтеру) о возникновении чрезвычайной ситуации, по их указанию или самостоятельно сообщите в правоохранительные органы с указанием наименования объекта и его адреса;</a:t>
            </a:r>
          </a:p>
          <a:p>
            <a:r>
              <a:rPr lang="ru-RU" dirty="0" smtClean="0"/>
              <a:t>при </a:t>
            </a:r>
            <a:r>
              <a:rPr lang="ru-RU" dirty="0"/>
              <a:t>необходимости примите меры к выводу людей с объекта, согласно плана эвакуации.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8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52128"/>
          </a:xfrm>
        </p:spPr>
        <p:txBody>
          <a:bodyPr/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А</a:t>
            </a:r>
            <a:r>
              <a:rPr lang="ru-RU" sz="2000" b="1" dirty="0" smtClean="0"/>
              <a:t>мериканскими </a:t>
            </a:r>
            <a:r>
              <a:rPr lang="ru-RU" sz="2000" b="1" dirty="0"/>
              <a:t>и российскими спецслужбами независимо друг от друга выделены практически идентичные типы захватчиков заложников: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лица </a:t>
            </a:r>
            <a:r>
              <a:rPr lang="ru-RU" dirty="0"/>
              <a:t>в чрезвычайной ситуации;</a:t>
            </a:r>
          </a:p>
          <a:p>
            <a:pPr lvl="0"/>
            <a:r>
              <a:rPr lang="ru-RU" dirty="0"/>
              <a:t>антиобщественные личности; </a:t>
            </a:r>
          </a:p>
          <a:p>
            <a:pPr lvl="0"/>
            <a:r>
              <a:rPr lang="ru-RU" dirty="0"/>
              <a:t>лица с неадекватным поведением; </a:t>
            </a:r>
          </a:p>
          <a:p>
            <a:pPr lvl="0"/>
            <a:r>
              <a:rPr lang="ru-RU" dirty="0"/>
              <a:t>психически больные люди; </a:t>
            </a:r>
          </a:p>
          <a:p>
            <a:pPr lvl="0"/>
            <a:r>
              <a:rPr lang="ru-RU" dirty="0"/>
              <a:t>лица в состоянии депрессии; </a:t>
            </a:r>
          </a:p>
          <a:p>
            <a:pPr lvl="0"/>
            <a:r>
              <a:rPr lang="ru-RU" dirty="0"/>
              <a:t>заключенные; </a:t>
            </a:r>
          </a:p>
          <a:p>
            <a:pPr lvl="0"/>
            <a:r>
              <a:rPr lang="ru-RU" dirty="0"/>
              <a:t>политические и религиозные экстремисты.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300" dirty="0"/>
              <a:t>Переговоры – один из ненасильственных способов борьбы с преступностью, основанный на законе, нравственности, психологии и представляющий собой в ряде криминальных ситуаций диалог с преступниками (преступными организациями, обществами, группами) в целях склонения их к отказу от дальнейшей преступной деятельности, а также активного содействия раскрытию и расследованию преступлений, розыску и задержанию совершивших их лиц, устранению причиненного вреда, получения оперативной и </a:t>
            </a:r>
            <a:r>
              <a:rPr lang="ru-RU" sz="2300" dirty="0" err="1"/>
              <a:t>криминалистически</a:t>
            </a:r>
            <a:r>
              <a:rPr lang="ru-RU" sz="2300" dirty="0"/>
              <a:t> важной информации.   </a:t>
            </a:r>
          </a:p>
          <a:p>
            <a:pPr algn="just"/>
            <a:endParaRPr lang="ru-RU" sz="2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1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На особенности переговорного процесса, выработку решений оперативным штабом оказывает влияние оценка ситуации с заложниками: осуществлен ли захват профессиональными террористами, лицами с уголовным прошлым или людьми, которые не имеют отношения к криминальным структурам.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2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6FC64-7E5D-477D-ACFB-4A46A3709F8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53978" cy="642934"/>
          </a:xfrm>
        </p:spPr>
        <p:txBody>
          <a:bodyPr/>
          <a:lstStyle/>
          <a:p>
            <a:r>
              <a:rPr lang="ru-RU" dirty="0"/>
              <a:t>При захвате заложников: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99288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581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сами стали заложником: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    с </a:t>
            </a:r>
            <a:r>
              <a:rPr lang="ru-RU" sz="7200" dirty="0"/>
              <a:t>момента захвата необходимо контролировать свои действия и фиксировать все, что может способствовать освобождению;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очень </a:t>
            </a:r>
            <a:r>
              <a:rPr lang="ru-RU" sz="7200" dirty="0"/>
              <a:t>важно быстро справиться со своими эмоциями, чтобы вести себя рационально, увеличивая шанс своего спасения;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рискуйте своей жизнью и жизнью окружающих, выполняйте требования преступников, не возражайте им, не допускайте истерики и паники;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будьте </a:t>
            </a:r>
            <a:r>
              <a:rPr lang="ru-RU" sz="7200" dirty="0"/>
              <a:t>готовы к применению террористами повязок на глаза, кляпов, наручников или веревок;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допускайте действий, которые могут спровоцировать нападающих к применению оружия (неожиданное движение или шум могут повлечь жестокий отпор со стороны террористов);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переносите </a:t>
            </a:r>
            <a:r>
              <a:rPr lang="ru-RU" sz="7200" dirty="0"/>
              <a:t>лишения, оскорбления и унижения, не смотрите преступникам в глаза (для нервного человека это сигнал к агрессии), не ведите себя вызывающе;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если </a:t>
            </a:r>
            <a:r>
              <a:rPr lang="ru-RU" sz="7200" dirty="0"/>
              <a:t>с вами находятся школьники, дети найдите для них безопасное место, постарайтесь закрыть их от случайных пуль, по возможности находитесь рядом с ними</a:t>
            </a:r>
            <a:r>
              <a:rPr lang="ru-RU" sz="7200" dirty="0" smtClean="0"/>
              <a:t>;</a:t>
            </a:r>
            <a:endParaRPr lang="ru-RU" sz="7200" dirty="0"/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2AE7F-0CF1-4287-A309-2FA7BD74457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3D19C-9D51-4EE1-89F4-ED5A31F4766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48680"/>
            <a:ext cx="7992888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 если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вы ранены, обратитесь за помощью к </a:t>
            </a:r>
            <a:r>
              <a:rPr lang="ru-RU" dirty="0" smtClean="0">
                <a:solidFill>
                  <a:prstClr val="black"/>
                </a:solidFill>
                <a:latin typeface="Constantia"/>
              </a:rPr>
              <a:t>окружающим или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сами постарайтесь остановить кровотечение, сделав перевязку. Если террористы все видят, что необходима медицинская помощь, говорите спокойно и кратко, не нервируя их, ничего не предпринимайте, пока не получите разрешения;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окажите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помощь тем, кто находится рядом и нуждается в этом;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в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случае стрельбы сразу же лягте и осмотритесь, выберите ближайшее укрытие и проберитесь к нему, не поднимаясь в полный рост. Укрытием могут служить выступы зданий, памятники, бетонные столбы, бордюры, канавы и </a:t>
            </a:r>
            <a:r>
              <a:rPr lang="ru-RU" dirty="0" err="1">
                <a:solidFill>
                  <a:prstClr val="black"/>
                </a:solidFill>
                <a:latin typeface="Constantia"/>
              </a:rPr>
              <a:t>т.д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примите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меры по спасению школьников, детей, при необходимости прикройте их своим телом;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необходимо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также наблюдать за поведением преступников, внимательно слушать разговоры между собой, запоминать распределение ролей;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endParaRPr lang="ru-RU" sz="700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D321D-ECB6-4517-9D3C-22AD9DC2585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683568" y="461664"/>
            <a:ext cx="763284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91246"/>
            <a:ext cx="763284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в тех случаях, когда место содержания заложника и нахождения преступников установлено, спецслужбы стремятся использовать имеющиеся у них технические средства для прослушивания разговоров, ведущихся в помещении.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Помните об этом и в разговоре с террористами или с другими заложниками сообщайте информацию, которая, будучи перехвачена, может быть использована для подготовки штурма.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Особенно важны сведения о ярких и броских приметах, по которым можно отличить заложника от преступника, о вооружении бандитов, об их количестве, расположении внутри помещения, их моральном состоянии и намерениях.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6AEA5-90BA-46DD-A5BE-1B606AF65C5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98151"/>
              </p:ext>
            </p:extLst>
          </p:nvPr>
        </p:nvGraphicFramePr>
        <p:xfrm>
          <a:off x="755576" y="980729"/>
          <a:ext cx="7888390" cy="1008111"/>
        </p:xfrm>
        <a:graphic>
          <a:graphicData uri="http://schemas.openxmlformats.org/drawingml/2006/table">
            <a:tbl>
              <a:tblPr/>
              <a:tblGrid>
                <a:gridCol w="7888390"/>
              </a:tblGrid>
              <a:tr h="1008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67200" algn="l"/>
                        </a:tabLst>
                      </a:pP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899592" y="738664"/>
            <a:ext cx="698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07996"/>
            <a:ext cx="7488831" cy="95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276872"/>
            <a:ext cx="792088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1901</TotalTime>
  <Words>593</Words>
  <Application>Microsoft Office PowerPoint</Application>
  <PresentationFormat>Экран (4:3)</PresentationFormat>
  <Paragraphs>50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  Алгоритм действий работников образования и вахтеров при совершении террористического акта на объекте (школа, детский сад) </vt:lpstr>
      <vt:lpstr>                   Американскими и российскими спецслужбами независимо друг от друга выделены практически идентичные типы захватчиков заложников: </vt:lpstr>
      <vt:lpstr>Презентация PowerPoint</vt:lpstr>
      <vt:lpstr>Презентация PowerPoint</vt:lpstr>
      <vt:lpstr>При захвате заложников: </vt:lpstr>
      <vt:lpstr>Если вы сами стали заложником:</vt:lpstr>
      <vt:lpstr>Презентация PowerPoint</vt:lpstr>
      <vt:lpstr>Презентация PowerPoint</vt:lpstr>
      <vt:lpstr>Презентация PowerPoint</vt:lpstr>
      <vt:lpstr>При получении информации об эвакуации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Moldabekova</dc:creator>
  <cp:lastModifiedBy>Баграмова</cp:lastModifiedBy>
  <cp:revision>115</cp:revision>
  <dcterms:created xsi:type="dcterms:W3CDTF">2015-12-07T11:32:08Z</dcterms:created>
  <dcterms:modified xsi:type="dcterms:W3CDTF">2021-09-07T08:34:47Z</dcterms:modified>
</cp:coreProperties>
</file>