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81" r:id="rId12"/>
    <p:sldId id="28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6765-865D-41E1-9F63-BBF7ECF2D3AB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15FD-CE2A-4705-9A86-7AD9BBEAF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82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6765-865D-41E1-9F63-BBF7ECF2D3AB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15FD-CE2A-4705-9A86-7AD9BBEAF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35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6765-865D-41E1-9F63-BBF7ECF2D3AB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15FD-CE2A-4705-9A86-7AD9BBEAF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39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17600" y="1905000"/>
            <a:ext cx="10676467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CB3EE9-578F-4ED4-9B1B-198683CA00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85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6765-865D-41E1-9F63-BBF7ECF2D3AB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15FD-CE2A-4705-9A86-7AD9BBEAF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04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6765-865D-41E1-9F63-BBF7ECF2D3AB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15FD-CE2A-4705-9A86-7AD9BBEAF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1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6765-865D-41E1-9F63-BBF7ECF2D3AB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15FD-CE2A-4705-9A86-7AD9BBEAF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86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6765-865D-41E1-9F63-BBF7ECF2D3AB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15FD-CE2A-4705-9A86-7AD9BBEAF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4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6765-865D-41E1-9F63-BBF7ECF2D3AB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15FD-CE2A-4705-9A86-7AD9BBEAF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99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6765-865D-41E1-9F63-BBF7ECF2D3AB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15FD-CE2A-4705-9A86-7AD9BBEAF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44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6765-865D-41E1-9F63-BBF7ECF2D3AB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15FD-CE2A-4705-9A86-7AD9BBEAF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99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6765-865D-41E1-9F63-BBF7ECF2D3AB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15FD-CE2A-4705-9A86-7AD9BBEAF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59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F6765-865D-41E1-9F63-BBF7ECF2D3AB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D15FD-CE2A-4705-9A86-7AD9BBEAF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01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slovonevorobei.ru/aforizm/aforizm_18_1.s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doms.ru/avt/b18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f/f1/Stanislaw_Jerzy_Lec_Polish_writer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Презентация по профилактике правонарушений и преступлений среди несовершеннолетних. </a:t>
            </a:r>
            <a:endParaRPr lang="ru-RU" sz="36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smtClean="0"/>
              <a:t>ПРАВОНАРУШЕНИЯ И ОТВЕСТВЕННОСТЬ</a:t>
            </a:r>
          </a:p>
          <a:p>
            <a:pPr algn="l"/>
            <a:endParaRPr lang="ru-RU" sz="1400" dirty="0" smtClean="0"/>
          </a:p>
          <a:p>
            <a:pPr algn="l"/>
            <a:endParaRPr lang="ru-RU" sz="1400" dirty="0"/>
          </a:p>
          <a:p>
            <a:pPr algn="l"/>
            <a:r>
              <a:rPr lang="ru-RU" sz="1400" dirty="0" smtClean="0"/>
              <a:t>Подготовила: соц. педагог </a:t>
            </a:r>
            <a:r>
              <a:rPr lang="ru-RU" sz="1400" dirty="0" err="1" smtClean="0"/>
              <a:t>Ашанбаева</a:t>
            </a:r>
            <a:r>
              <a:rPr lang="ru-RU" sz="1400" dirty="0" smtClean="0"/>
              <a:t> М.      </a:t>
            </a:r>
            <a:endParaRPr lang="ru-RU" sz="4000" dirty="0"/>
          </a:p>
        </p:txBody>
      </p:sp>
      <p:pic>
        <p:nvPicPr>
          <p:cNvPr id="4" name="Picture 6" descr="MP90040926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0322" y="4286992"/>
            <a:ext cx="2574966" cy="2962894"/>
          </a:xfrm>
          <a:prstGeom prst="can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338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0" name="Picture 16" descr="MC90029747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990600"/>
            <a:ext cx="1828800" cy="213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sp>
        <p:nvSpPr>
          <p:cNvPr id="6758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524000" y="1"/>
            <a:ext cx="7315200" cy="2117725"/>
          </a:xfrm>
          <a:solidFill>
            <a:schemeClr val="accent6"/>
          </a:solidFill>
        </p:spPr>
        <p:txBody>
          <a:bodyPr/>
          <a:lstStyle/>
          <a:p>
            <a:pPr eaLnBrk="1" hangingPunct="1"/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 — наиболее строгий вид юридической ответственности. Она является правовым последствием совершения преступления и заключается в применении к виновному мер уголовно-правового принуждения (воздействия).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124200" y="2209801"/>
            <a:ext cx="5486400" cy="4619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уголовной ответственности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981200" y="3200401"/>
            <a:ext cx="3657600" cy="396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назначения наказания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6477000" y="3200401"/>
            <a:ext cx="3810000" cy="396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назначением наказания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1752600" y="3810001"/>
            <a:ext cx="4876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 ограничивается осуждением лица (т. е. суд выносит обвинительный приговор) без назначения наказания. Виновному могут быть назначены принудительные меры медицинского характера (например, с наступлением психического расстройства или другого тяжелого заболевания).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7391400" y="3962401"/>
            <a:ext cx="32766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в содержание уголовной ответственности включается не только осуждение лица, но и применение к нему наказания в виде штрафа, конфискации имущества, лишения свободы и др.</a:t>
            </a:r>
          </a:p>
        </p:txBody>
      </p:sp>
      <p:sp>
        <p:nvSpPr>
          <p:cNvPr id="67596" name="AutoShape 12"/>
          <p:cNvSpPr>
            <a:spLocks noChangeArrowheads="1"/>
          </p:cNvSpPr>
          <p:nvPr/>
        </p:nvSpPr>
        <p:spPr bwMode="auto">
          <a:xfrm>
            <a:off x="3962400" y="28194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70C0"/>
              </a:solidFill>
            </a:endParaRP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7467600" y="28956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auto">
          <a:xfrm>
            <a:off x="3505200" y="35814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7599" name="AutoShape 15"/>
          <p:cNvSpPr>
            <a:spLocks noChangeArrowheads="1"/>
          </p:cNvSpPr>
          <p:nvPr/>
        </p:nvSpPr>
        <p:spPr bwMode="auto">
          <a:xfrm>
            <a:off x="8001000" y="36576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487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67590" grpId="0" animBg="1"/>
      <p:bldP spid="67591" grpId="0" animBg="1"/>
      <p:bldP spid="67592" grpId="0" animBg="1"/>
      <p:bldP spid="67593" grpId="0"/>
      <p:bldP spid="67594" grpId="0"/>
      <p:bldP spid="67596" grpId="0" animBg="1"/>
      <p:bldP spid="67597" grpId="0" animBg="1"/>
      <p:bldP spid="67598" grpId="0" animBg="1"/>
      <p:bldP spid="675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1"/>
            <a:ext cx="9144000" cy="898525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Ваш правовой статус от 6 до 14 лет.</a:t>
            </a:r>
          </a:p>
        </p:txBody>
      </p:sp>
      <p:graphicFrame>
        <p:nvGraphicFramePr>
          <p:cNvPr id="47129" name="Group 25"/>
          <p:cNvGraphicFramePr>
            <a:graphicFrameLocks noGrp="1"/>
          </p:cNvGraphicFramePr>
          <p:nvPr>
            <p:ph idx="1"/>
          </p:nvPr>
        </p:nvGraphicFramePr>
        <p:xfrm>
          <a:off x="1524000" y="879475"/>
          <a:ext cx="9144000" cy="5699740"/>
        </p:xfrm>
        <a:graphic>
          <a:graphicData uri="http://schemas.openxmlformats.org/drawingml/2006/table">
            <a:tbl>
              <a:tblPr/>
              <a:tblGrid>
                <a:gridCol w="3048000"/>
                <a:gridCol w="2743200"/>
                <a:gridCol w="3352800"/>
              </a:tblGrid>
              <a:tr h="396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Обязанности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Ответственность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302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заботу и воспитание родителями.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всестороннее развитие и уважение человеческого достоинства.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Выражать свое мнение при   решений   в   семье любого вопроса.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защиту своих прав и законных интересов родителями, на участие  в  детском общественном   объединении.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самостоятельное обращение в орган опеки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попечительства за защитой своих прав. Совершать мелкие бытовые сделки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Слушать родителей. Соблюдать      правила поведения   в   школе, дома и общественных местах.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Получить      основное общее образование. Соблюдать устав детского общественного объединения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 родителями.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 своей совестью. Перед       преподавателями, администрацией школы.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совершение общественно-опасных действий, бродяжничество, уклонение от учебы.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Перед детским общественным  объединением   и его участниками.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11 лет помещение в специальное      воспитательное учреждение   для детей  и подростков       (спецшкола,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специнтернат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случае злостного   нарушения   правил поведения.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88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244476"/>
            <a:ext cx="8458200" cy="6613525"/>
          </a:xfrm>
          <a:solidFill>
            <a:schemeClr val="accent6"/>
          </a:solidFill>
        </p:spPr>
        <p:txBody>
          <a:bodyPr/>
          <a:lstStyle/>
          <a:p>
            <a:pPr algn="r" eaLnBrk="1" hangingPunct="1">
              <a:defRPr/>
            </a:pP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Всякий разумный человек наказывает не потому, что был совершен проступок, а для того, чтобы он не совершался впредь.</a:t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/>
              <a:t>              </a:t>
            </a:r>
            <a:br>
              <a:rPr lang="ru-RU" sz="4000" dirty="0"/>
            </a:br>
            <a:r>
              <a:rPr lang="ru-RU" sz="4000" dirty="0">
                <a:solidFill>
                  <a:srgbClr val="0000FF"/>
                </a:solidFill>
              </a:rPr>
              <a:t>             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Луций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Анней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Сенека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rgbClr val="0000FF"/>
                </a:solidFill>
              </a:rPr>
              <a:t/>
            </a:r>
            <a:br>
              <a:rPr lang="ru-RU" sz="4000" dirty="0">
                <a:solidFill>
                  <a:srgbClr val="0000FF"/>
                </a:solidFill>
              </a:rPr>
            </a:br>
            <a:r>
              <a:rPr lang="ru-RU" sz="4000" dirty="0">
                <a:solidFill>
                  <a:srgbClr val="0000FF"/>
                </a:solidFill>
              </a:rPr>
              <a:t/>
            </a:r>
            <a:br>
              <a:rPr lang="ru-RU" sz="4000" dirty="0">
                <a:solidFill>
                  <a:srgbClr val="0000FF"/>
                </a:solidFill>
              </a:rPr>
            </a:br>
            <a:r>
              <a:rPr lang="ru-RU" sz="1600" dirty="0">
                <a:solidFill>
                  <a:srgbClr val="0000FF"/>
                </a:solidFill>
              </a:rPr>
              <a:t>крупнейший римский философ</a:t>
            </a:r>
            <a:r>
              <a:rPr lang="ru-RU" sz="4000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78853" name="Picture 5" descr="Луций Анней Сене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733800"/>
            <a:ext cx="2590800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737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9" name="Picture 7" descr="i?id=175335883-40-72&amp;n=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" y="1889166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797631" y="244476"/>
            <a:ext cx="7113320" cy="6461125"/>
          </a:xfrm>
          <a:solidFill>
            <a:schemeClr val="accent6"/>
          </a:solidFill>
        </p:spPr>
        <p:txBody>
          <a:bodyPr/>
          <a:lstStyle/>
          <a:p>
            <a:pPr algn="r" eaLnBrk="1" hangingPunct="1">
              <a:defRPr/>
            </a:pPr>
            <a:r>
              <a:rPr lang="ru-RU" dirty="0" smtClean="0">
                <a:solidFill>
                  <a:srgbClr val="0000FF"/>
                </a:solidFill>
              </a:rPr>
              <a:t>   Ничто так плохо не знаем, как то, что каждый должен з</a:t>
            </a:r>
            <a:r>
              <a:rPr lang="ru-RU" dirty="0">
                <a:solidFill>
                  <a:srgbClr val="0000FF"/>
                </a:solidFill>
              </a:rPr>
              <a:t> то </a:t>
            </a:r>
            <a:r>
              <a:rPr lang="ru-RU" dirty="0" err="1" smtClean="0">
                <a:solidFill>
                  <a:srgbClr val="0000FF"/>
                </a:solidFill>
              </a:rPr>
              <a:t>нать</a:t>
            </a:r>
            <a:r>
              <a:rPr lang="ru-RU" dirty="0" smtClean="0">
                <a:solidFill>
                  <a:srgbClr val="0000FF"/>
                </a:solidFill>
              </a:rPr>
              <a:t>: закон. </a:t>
            </a:r>
            <a:r>
              <a:rPr lang="ru-RU" b="0" dirty="0" smtClean="0">
                <a:solidFill>
                  <a:srgbClr val="0000FF"/>
                </a:solidFill>
                <a:hlinkClick r:id="rId3"/>
              </a:rPr>
              <a:t/>
            </a:r>
            <a:br>
              <a:rPr lang="ru-RU" b="0" dirty="0" smtClean="0">
                <a:solidFill>
                  <a:srgbClr val="0000FF"/>
                </a:solidFill>
                <a:hlinkClick r:id="rId3"/>
              </a:rPr>
            </a:br>
            <a:r>
              <a:rPr lang="ru-RU" b="0" dirty="0" smtClean="0">
                <a:solidFill>
                  <a:srgbClr val="0000FF"/>
                </a:solidFill>
                <a:hlinkClick r:id="rId3"/>
              </a:rPr>
              <a:t/>
            </a:r>
            <a:br>
              <a:rPr lang="ru-RU" b="0" dirty="0" smtClean="0">
                <a:solidFill>
                  <a:srgbClr val="0000FF"/>
                </a:solidFill>
                <a:hlinkClick r:id="rId3"/>
              </a:rPr>
            </a:br>
            <a:r>
              <a:rPr lang="ru-RU" b="0" dirty="0" smtClean="0">
                <a:hlinkClick r:id="rId3"/>
              </a:rPr>
              <a:t/>
            </a:r>
            <a:br>
              <a:rPr lang="ru-RU" b="0" dirty="0" smtClean="0">
                <a:hlinkClick r:id="rId3"/>
              </a:rPr>
            </a:br>
            <a:r>
              <a:rPr lang="ru-RU" b="0" dirty="0" smtClean="0">
                <a:solidFill>
                  <a:srgbClr val="0066CC"/>
                </a:solidFill>
              </a:rPr>
              <a:t>                 Бальзак О.</a:t>
            </a:r>
            <a:br>
              <a:rPr lang="ru-RU" b="0" dirty="0" smtClean="0">
                <a:solidFill>
                  <a:srgbClr val="0066CC"/>
                </a:solidFill>
              </a:rPr>
            </a:br>
            <a:r>
              <a:rPr lang="ru-RU" b="0" dirty="0" smtClean="0">
                <a:solidFill>
                  <a:srgbClr val="0066CC"/>
                </a:solidFill>
              </a:rPr>
              <a:t>(</a:t>
            </a:r>
            <a:r>
              <a:rPr lang="ru-RU" sz="2800" dirty="0">
                <a:solidFill>
                  <a:srgbClr val="0066CC"/>
                </a:solidFill>
              </a:rPr>
              <a:t>Французский писатель</a:t>
            </a:r>
            <a:r>
              <a:rPr lang="ru-RU" b="0" dirty="0" smtClean="0">
                <a:solidFill>
                  <a:srgbClr val="0066CC"/>
                </a:solidFill>
              </a:rPr>
              <a:t>)</a:t>
            </a:r>
            <a:r>
              <a:rPr lang="ru-RU" sz="7200" dirty="0">
                <a:solidFill>
                  <a:srgbClr val="0066CC"/>
                </a:solidFill>
              </a:rPr>
              <a:t/>
            </a:r>
            <a:br>
              <a:rPr lang="ru-RU" sz="7200" dirty="0">
                <a:solidFill>
                  <a:srgbClr val="0066CC"/>
                </a:solidFill>
              </a:rPr>
            </a:br>
            <a:endParaRPr lang="ru-RU" sz="7200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8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1" y="244476"/>
            <a:ext cx="8842375" cy="3032125"/>
          </a:xfrm>
          <a:solidFill>
            <a:schemeClr val="accent6"/>
          </a:solidFill>
        </p:spPr>
        <p:txBody>
          <a:bodyPr/>
          <a:lstStyle/>
          <a:p>
            <a:pPr algn="r" eaLnBrk="1" hangingPunct="1"/>
            <a:r>
              <a:rPr lang="ru-RU" altLang="ru-RU" sz="3200" dirty="0">
                <a:solidFill>
                  <a:srgbClr val="0000FF"/>
                </a:solidFill>
              </a:rPr>
              <a:t>«Незнание закона не освобождает от ответственности. А вот знание - нередко освобождает.»</a:t>
            </a:r>
            <a:br>
              <a:rPr lang="ru-RU" altLang="ru-RU" sz="3200" dirty="0">
                <a:solidFill>
                  <a:srgbClr val="0000FF"/>
                </a:solidFill>
              </a:rPr>
            </a:br>
            <a:r>
              <a:rPr lang="ru-RU" altLang="ru-RU" sz="3200" dirty="0">
                <a:solidFill>
                  <a:srgbClr val="0066CC"/>
                </a:solidFill>
              </a:rPr>
              <a:t/>
            </a:r>
            <a:br>
              <a:rPr lang="ru-RU" altLang="ru-RU" sz="3200" dirty="0">
                <a:solidFill>
                  <a:srgbClr val="0066CC"/>
                </a:solidFill>
              </a:rPr>
            </a:br>
            <a:r>
              <a:rPr lang="ru-RU" altLang="ru-RU" sz="3200" dirty="0">
                <a:solidFill>
                  <a:srgbClr val="0066CC"/>
                </a:solidFill>
              </a:rPr>
              <a:t>Станислав Ежи </a:t>
            </a:r>
            <a:r>
              <a:rPr lang="ru-RU" altLang="ru-RU" sz="3200" dirty="0" err="1">
                <a:solidFill>
                  <a:srgbClr val="0066CC"/>
                </a:solidFill>
              </a:rPr>
              <a:t>Лец</a:t>
            </a:r>
            <a:r>
              <a:rPr lang="ru-RU" altLang="ru-RU" sz="3200" u="sng" dirty="0">
                <a:solidFill>
                  <a:srgbClr val="0066CC"/>
                </a:solidFill>
              </a:rPr>
              <a:t/>
            </a:r>
            <a:br>
              <a:rPr lang="ru-RU" altLang="ru-RU" sz="3200" u="sng" dirty="0">
                <a:solidFill>
                  <a:srgbClr val="0066CC"/>
                </a:solidFill>
              </a:rPr>
            </a:br>
            <a:endParaRPr lang="ru-RU" altLang="ru-RU" sz="3200" u="sng" dirty="0">
              <a:solidFill>
                <a:srgbClr val="0066CC"/>
              </a:solidFill>
            </a:endParaRP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52600" y="4419600"/>
            <a:ext cx="4806950" cy="1752600"/>
          </a:xfrm>
          <a:solidFill>
            <a:schemeClr val="accent6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dirty="0">
                <a:solidFill>
                  <a:srgbClr val="0066CC"/>
                </a:solidFill>
              </a:rPr>
              <a:t>выдающийся польский поэт, философ, писатель- сатирик.</a:t>
            </a:r>
          </a:p>
        </p:txBody>
      </p:sp>
      <p:pic>
        <p:nvPicPr>
          <p:cNvPr id="77830" name="Picture 6" descr="Файл:Stanislaw Jerzy Lec Polish wri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079750"/>
            <a:ext cx="3962400" cy="3778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610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  <p:bldP spid="7782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2450" y="3657600"/>
            <a:ext cx="8845550" cy="2133600"/>
          </a:xfrm>
          <a:solidFill>
            <a:schemeClr val="accent6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Вместе с тем при всей своей конкретности и строгости нормы морали лишь образец должного поведения, идеальное руководство моральной деятельностью. </a:t>
            </a:r>
            <a:endParaRPr lang="ru-RU" dirty="0" smtClean="0">
              <a:solidFill>
                <a:srgbClr val="0000FF"/>
              </a:solidFill>
            </a:endParaRPr>
          </a:p>
        </p:txBody>
      </p:sp>
      <p:sp>
        <p:nvSpPr>
          <p:cNvPr id="43012" name="Rectangle 4"/>
          <p:cNvSpPr>
            <a:spLocks noRot="1" noChangeArrowheads="1"/>
          </p:cNvSpPr>
          <p:nvPr/>
        </p:nvSpPr>
        <p:spPr bwMode="auto">
          <a:xfrm>
            <a:off x="3352800" y="457200"/>
            <a:ext cx="7315200" cy="22098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 морали </a:t>
            </a:r>
            <a:r>
              <a:rPr lang="ru-RU" sz="3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(см. </a:t>
            </a:r>
            <a:r>
              <a:rPr lang="ru-RU" sz="3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Мораль) </a:t>
            </a:r>
            <a:r>
              <a:rPr lang="ru-RU" sz="3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— правило </a:t>
            </a:r>
            <a:r>
              <a:rPr lang="ru-RU" sz="3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поведения, </a:t>
            </a:r>
            <a:r>
              <a:rPr lang="ru-RU" sz="3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строго и конкретно предписывающее </a:t>
            </a:r>
            <a:r>
              <a:rPr lang="ru-RU" sz="3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человеку, </a:t>
            </a:r>
            <a:r>
              <a:rPr lang="ru-RU" sz="3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поступки он должен (или не должен) совершать.</a:t>
            </a:r>
          </a:p>
        </p:txBody>
      </p:sp>
      <p:pic>
        <p:nvPicPr>
          <p:cNvPr id="43014" name="Picture 6" descr="MC90043800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8637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MC90030133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927600"/>
            <a:ext cx="27432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29416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nimBg="1"/>
      <p:bldP spid="430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3" name="Picture 9" descr="MP90026268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3975" y="4419600"/>
            <a:ext cx="3657600" cy="2209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05200" y="244476"/>
            <a:ext cx="6781800" cy="2270125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</a:t>
            </a:r>
            <a:r>
              <a:rPr lang="ru-RU" altLang="ru-RU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 права — это общеобязательное правило, установленное </a:t>
            </a:r>
            <a:r>
              <a:rPr lang="ru-RU" altLang="ru-RU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государством </a:t>
            </a:r>
            <a:r>
              <a:rPr lang="ru-RU" altLang="ru-RU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обеспеченное его принудительной силой.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438400" y="2514600"/>
            <a:ext cx="7931150" cy="2590800"/>
          </a:xfrm>
          <a:solidFill>
            <a:schemeClr val="accent6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 права регулируют взаимоотношения как отдельных лиц, так и организаций.</a:t>
            </a:r>
            <a:endParaRPr lang="ru-RU" altLang="ru-RU" b="1" smtClean="0">
              <a:solidFill>
                <a:srgbClr val="0000FF"/>
              </a:solidFill>
              <a:effectLst/>
            </a:endParaRPr>
          </a:p>
        </p:txBody>
      </p:sp>
      <p:pic>
        <p:nvPicPr>
          <p:cNvPr id="62469" name="Picture 5" descr="MC90043800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8637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8" descr="MC900343417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572000"/>
            <a:ext cx="3429000" cy="2057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242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/>
      <p:bldP spid="6246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MP90044345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8800" y="0"/>
            <a:ext cx="88392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Нормы права наделяют </a:t>
            </a:r>
            <a:r>
              <a:rPr lang="ru-RU" sz="35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субъектов права </a:t>
            </a:r>
            <a:r>
              <a:rPr lang="ru-RU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юридическими (закрепленными в законе) правами и обязанностями.</a:t>
            </a:r>
            <a:endParaRPr lang="ru-RU" dirty="0" smtClean="0">
              <a:solidFill>
                <a:srgbClr val="0000FF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09800" y="3962401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019800" y="1981200"/>
            <a:ext cx="46482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Регулирующая роль нормы состоит в том, что субъект права действует в соответствии с ее (нормы) предписаниями или требует от других лиц соответствующего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57316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634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209800" y="228601"/>
            <a:ext cx="8001000" cy="30464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Нарушение ее требований вызывает необходимость государственного принуждения (т. е. необходимость заставить правонарушителя исполнять требование нормы) путем применения силы правоохранительных органов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</a:endParaRPr>
          </a:p>
        </p:txBody>
      </p:sp>
      <p:pic>
        <p:nvPicPr>
          <p:cNvPr id="64517" name="Picture 5" descr="MC90031100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1"/>
            <a:ext cx="27432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 descr="MP900409268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3352800"/>
            <a:ext cx="3505200" cy="3505200"/>
          </a:xfrm>
          <a:prstGeom prst="can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228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55" name="Picture 19" descr="MC90043800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1"/>
            <a:ext cx="1676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4600" y="0"/>
            <a:ext cx="8153400" cy="1828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Правонарушение</a:t>
            </a:r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— это любое деяние (действие или бездействие), нарушающее какие-либо </a:t>
            </a:r>
            <a:r>
              <a:rPr lang="ru-RU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нормы права.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981200" y="1752601"/>
            <a:ext cx="3581400" cy="3667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Признаки правонарушения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752600" y="2346326"/>
            <a:ext cx="5334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i="1">
                <a:solidFill>
                  <a:srgbClr val="FF0000"/>
                </a:solidFill>
                <a:latin typeface="Comic Sans MS" panose="030F0702030302020204" pitchFamily="66" charset="0"/>
              </a:rPr>
              <a:t>П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b="1" i="1">
                <a:solidFill>
                  <a:srgbClr val="FF0000"/>
                </a:solidFill>
                <a:latin typeface="Comic Sans MS" panose="030F0702030302020204" pitchFamily="66" charset="0"/>
              </a:rPr>
              <a:t>Р</a:t>
            </a:r>
            <a:br>
              <a:rPr lang="ru-RU" altLang="ru-RU" sz="2000" b="1" i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altLang="ru-RU" sz="2000" b="1" i="1">
                <a:solidFill>
                  <a:srgbClr val="FF0000"/>
                </a:solidFill>
                <a:latin typeface="Comic Sans MS" panose="030F0702030302020204" pitchFamily="66" charset="0"/>
              </a:rPr>
              <a:t>А</a:t>
            </a:r>
            <a:br>
              <a:rPr lang="ru-RU" altLang="ru-RU" sz="2000" b="1" i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altLang="ru-RU" sz="2000" b="1" i="1">
                <a:solidFill>
                  <a:srgbClr val="FF0000"/>
                </a:solidFill>
                <a:latin typeface="Comic Sans MS" panose="030F0702030302020204" pitchFamily="66" charset="0"/>
              </a:rPr>
              <a:t>В</a:t>
            </a:r>
            <a:br>
              <a:rPr lang="ru-RU" altLang="ru-RU" sz="2000" b="1" i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altLang="ru-RU" sz="2000" b="1" i="1">
                <a:solidFill>
                  <a:srgbClr val="FF0000"/>
                </a:solidFill>
                <a:latin typeface="Comic Sans MS" panose="030F0702030302020204" pitchFamily="66" charset="0"/>
              </a:rPr>
              <a:t>О</a:t>
            </a:r>
            <a:br>
              <a:rPr lang="ru-RU" altLang="ru-RU" sz="2000" b="1" i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altLang="ru-RU" sz="2000" b="1" i="1">
                <a:solidFill>
                  <a:srgbClr val="FF0000"/>
                </a:solidFill>
                <a:latin typeface="Comic Sans MS" panose="030F0702030302020204" pitchFamily="66" charset="0"/>
              </a:rPr>
              <a:t>Н</a:t>
            </a:r>
            <a:br>
              <a:rPr lang="ru-RU" altLang="ru-RU" sz="2000" b="1" i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altLang="ru-RU" sz="2000" b="1" i="1">
                <a:solidFill>
                  <a:srgbClr val="FF0000"/>
                </a:solidFill>
                <a:latin typeface="Comic Sans MS" panose="030F0702030302020204" pitchFamily="66" charset="0"/>
              </a:rPr>
              <a:t>А</a:t>
            </a:r>
            <a:br>
              <a:rPr lang="ru-RU" altLang="ru-RU" sz="2000" b="1" i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altLang="ru-RU" sz="2000" b="1" i="1">
                <a:solidFill>
                  <a:srgbClr val="FF0000"/>
                </a:solidFill>
                <a:latin typeface="Comic Sans MS" panose="030F0702030302020204" pitchFamily="66" charset="0"/>
              </a:rPr>
              <a:t>Р</a:t>
            </a:r>
            <a:br>
              <a:rPr lang="ru-RU" altLang="ru-RU" sz="2000" b="1" i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altLang="ru-RU" sz="2000" b="1" i="1">
                <a:solidFill>
                  <a:srgbClr val="FF0000"/>
                </a:solidFill>
                <a:latin typeface="Comic Sans MS" panose="030F0702030302020204" pitchFamily="66" charset="0"/>
              </a:rPr>
              <a:t>У</a:t>
            </a:r>
            <a:br>
              <a:rPr lang="ru-RU" altLang="ru-RU" sz="2000" b="1" i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altLang="ru-RU" sz="2000" b="1" i="1">
                <a:solidFill>
                  <a:srgbClr val="FF0000"/>
                </a:solidFill>
                <a:latin typeface="Comic Sans MS" panose="030F0702030302020204" pitchFamily="66" charset="0"/>
              </a:rPr>
              <a:t>Ш</a:t>
            </a:r>
            <a:br>
              <a:rPr lang="ru-RU" altLang="ru-RU" sz="2000" b="1" i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altLang="ru-RU" sz="2000" b="1" i="1">
                <a:solidFill>
                  <a:srgbClr val="FF0000"/>
                </a:solidFill>
                <a:latin typeface="Comic Sans MS" panose="030F0702030302020204" pitchFamily="66" charset="0"/>
              </a:rPr>
              <a:t>Е</a:t>
            </a:r>
            <a:br>
              <a:rPr lang="ru-RU" altLang="ru-RU" sz="2000" b="1" i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altLang="ru-RU" sz="2000" b="1" i="1">
                <a:solidFill>
                  <a:srgbClr val="FF0000"/>
                </a:solidFill>
                <a:latin typeface="Comic Sans MS" panose="030F0702030302020204" pitchFamily="66" charset="0"/>
              </a:rPr>
              <a:t>Н</a:t>
            </a:r>
            <a:br>
              <a:rPr lang="ru-RU" altLang="ru-RU" sz="2000" b="1" i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altLang="ru-RU" sz="2000" b="1" i="1">
                <a:solidFill>
                  <a:srgbClr val="FF0000"/>
                </a:solidFill>
                <a:latin typeface="Comic Sans MS" panose="030F0702030302020204" pitchFamily="66" charset="0"/>
              </a:rPr>
              <a:t>И</a:t>
            </a:r>
            <a:br>
              <a:rPr lang="ru-RU" altLang="ru-RU" sz="2000" b="1" i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altLang="ru-RU" sz="2000" b="1" i="1">
                <a:solidFill>
                  <a:srgbClr val="FF0000"/>
                </a:solidFill>
                <a:latin typeface="Comic Sans MS" panose="030F0702030302020204" pitchFamily="66" charset="0"/>
              </a:rPr>
              <a:t>Е</a:t>
            </a:r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2362200" y="2590800"/>
            <a:ext cx="838200" cy="152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332325474 h 21600"/>
              <a:gd name="T4" fmla="*/ 2147483647 w 21600"/>
              <a:gd name="T5" fmla="*/ 2147483647 h 21600"/>
              <a:gd name="T6" fmla="*/ 2147483647 w 21600"/>
              <a:gd name="T7" fmla="*/ 13323254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2514600" y="2209801"/>
            <a:ext cx="8153400" cy="26781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Это всегда деяние, т. е. действие (кража, драка, взятка, угон, оскорбление, избиение, мошенничество, клевета, разбой и т. д.) или бездействие (когда обязан был что-то сделать, но не сделал: не оказал помощи (врач), не взял билет, не заплатил налоги, не явился на работу (совершил прогул) и т. д.). Мысли (поскольку это не деяния) не относятся к правонарушениям.</a:t>
            </a:r>
          </a:p>
        </p:txBody>
      </p:sp>
      <p:pic>
        <p:nvPicPr>
          <p:cNvPr id="65550" name="Picture 14" descr="MC90028759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4876800"/>
            <a:ext cx="165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1" name="Picture 15" descr="MC90023792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05400"/>
            <a:ext cx="1676400" cy="14557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pic>
        <p:nvPicPr>
          <p:cNvPr id="65552" name="Picture 16" descr="MC900196536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56188"/>
            <a:ext cx="1036638" cy="13446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pic>
        <p:nvPicPr>
          <p:cNvPr id="65553" name="Picture 17" descr="MC90042382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4876800"/>
            <a:ext cx="1349375" cy="1295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pic>
        <p:nvPicPr>
          <p:cNvPr id="65554" name="Picture 18" descr="MC900440391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05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55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10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40" grpId="0" animBg="1"/>
      <p:bldP spid="65542" grpId="0" animBg="1"/>
      <p:bldP spid="655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MC90043800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1"/>
            <a:ext cx="1676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209800" y="304800"/>
            <a:ext cx="8458200" cy="1905000"/>
          </a:xfrm>
        </p:spPr>
        <p:txBody>
          <a:bodyPr/>
          <a:lstStyle/>
          <a:p>
            <a:pPr algn="ctr" eaLnBrk="1" hangingPunct="1"/>
            <a:r>
              <a:rPr lang="ru-RU" altLang="ru-RU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Преступление</a:t>
            </a:r>
            <a:r>
              <a:rPr lang="ru-RU" altLang="ru-RU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наиболее опасный вид правонарушений, это запрещенное уголовным правом общественно опасное виновное деяние, влекущее за собой наказание 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828800" y="2514601"/>
            <a:ext cx="3581400" cy="3667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Признаки преступления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752600" y="2955926"/>
            <a:ext cx="5334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i="1">
                <a:solidFill>
                  <a:srgbClr val="7030A0"/>
                </a:solidFill>
                <a:latin typeface="Comic Sans MS" panose="030F0702030302020204" pitchFamily="66" charset="0"/>
              </a:rPr>
              <a:t>П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b="1" i="1">
                <a:solidFill>
                  <a:srgbClr val="7030A0"/>
                </a:solidFill>
                <a:latin typeface="Comic Sans MS" panose="030F0702030302020204" pitchFamily="66" charset="0"/>
              </a:rPr>
              <a:t>Р</a:t>
            </a:r>
            <a:br>
              <a:rPr lang="ru-RU" altLang="ru-RU" sz="2000" b="1" i="1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altLang="ru-RU" sz="2000" b="1" i="1">
                <a:solidFill>
                  <a:srgbClr val="7030A0"/>
                </a:solidFill>
                <a:latin typeface="Comic Sans MS" panose="030F0702030302020204" pitchFamily="66" charset="0"/>
              </a:rPr>
              <a:t>Е</a:t>
            </a:r>
            <a:br>
              <a:rPr lang="ru-RU" altLang="ru-RU" sz="2000" b="1" i="1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altLang="ru-RU" sz="2000" b="1" i="1">
                <a:solidFill>
                  <a:srgbClr val="7030A0"/>
                </a:solidFill>
                <a:latin typeface="Comic Sans MS" panose="030F0702030302020204" pitchFamily="66" charset="0"/>
              </a:rPr>
              <a:t>С</a:t>
            </a:r>
            <a:br>
              <a:rPr lang="ru-RU" altLang="ru-RU" sz="2000" b="1" i="1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altLang="ru-RU" sz="2000" b="1" i="1">
                <a:solidFill>
                  <a:srgbClr val="7030A0"/>
                </a:solidFill>
                <a:latin typeface="Comic Sans MS" panose="030F0702030302020204" pitchFamily="66" charset="0"/>
              </a:rPr>
              <a:t>Т</a:t>
            </a:r>
            <a:br>
              <a:rPr lang="ru-RU" altLang="ru-RU" sz="2000" b="1" i="1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altLang="ru-RU" sz="2000" b="1" i="1">
                <a:solidFill>
                  <a:srgbClr val="7030A0"/>
                </a:solidFill>
                <a:latin typeface="Comic Sans MS" panose="030F0702030302020204" pitchFamily="66" charset="0"/>
              </a:rPr>
              <a:t>У</a:t>
            </a:r>
            <a:br>
              <a:rPr lang="ru-RU" altLang="ru-RU" sz="2000" b="1" i="1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altLang="ru-RU" sz="2000" b="1" i="1">
                <a:solidFill>
                  <a:srgbClr val="7030A0"/>
                </a:solidFill>
                <a:latin typeface="Comic Sans MS" panose="030F0702030302020204" pitchFamily="66" charset="0"/>
              </a:rPr>
              <a:t>П</a:t>
            </a:r>
            <a:br>
              <a:rPr lang="ru-RU" altLang="ru-RU" sz="2000" b="1" i="1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altLang="ru-RU" sz="2000" b="1" i="1">
                <a:solidFill>
                  <a:srgbClr val="7030A0"/>
                </a:solidFill>
                <a:latin typeface="Comic Sans MS" panose="030F0702030302020204" pitchFamily="66" charset="0"/>
              </a:rPr>
              <a:t>Л</a:t>
            </a:r>
            <a:br>
              <a:rPr lang="ru-RU" altLang="ru-RU" sz="2000" b="1" i="1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altLang="ru-RU" sz="2000" b="1" i="1">
                <a:solidFill>
                  <a:srgbClr val="7030A0"/>
                </a:solidFill>
                <a:latin typeface="Comic Sans MS" panose="030F0702030302020204" pitchFamily="66" charset="0"/>
              </a:rPr>
              <a:t>Е</a:t>
            </a:r>
            <a:br>
              <a:rPr lang="ru-RU" altLang="ru-RU" sz="2000" b="1" i="1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altLang="ru-RU" sz="2000" b="1" i="1">
                <a:solidFill>
                  <a:srgbClr val="7030A0"/>
                </a:solidFill>
                <a:latin typeface="Comic Sans MS" panose="030F0702030302020204" pitchFamily="66" charset="0"/>
              </a:rPr>
              <a:t>Н</a:t>
            </a:r>
            <a:br>
              <a:rPr lang="ru-RU" altLang="ru-RU" sz="2000" b="1" i="1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altLang="ru-RU" sz="2000" b="1" i="1">
                <a:solidFill>
                  <a:srgbClr val="7030A0"/>
                </a:solidFill>
                <a:latin typeface="Comic Sans MS" panose="030F0702030302020204" pitchFamily="66" charset="0"/>
              </a:rPr>
              <a:t>И</a:t>
            </a:r>
            <a:br>
              <a:rPr lang="ru-RU" altLang="ru-RU" sz="2000" b="1" i="1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altLang="ru-RU" sz="2000" b="1" i="1">
                <a:solidFill>
                  <a:srgbClr val="7030A0"/>
                </a:solidFill>
                <a:latin typeface="Comic Sans MS" panose="030F0702030302020204" pitchFamily="66" charset="0"/>
              </a:rPr>
              <a:t>Е</a:t>
            </a:r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auto">
          <a:xfrm>
            <a:off x="2286000" y="3352800"/>
            <a:ext cx="838200" cy="152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332325474 h 21600"/>
              <a:gd name="T4" fmla="*/ 2147483647 w 21600"/>
              <a:gd name="T5" fmla="*/ 2147483647 h 21600"/>
              <a:gd name="T6" fmla="*/ 2147483647 w 21600"/>
              <a:gd name="T7" fmla="*/ 13323254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3276600" y="3124201"/>
            <a:ext cx="7391400" cy="7080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только поступок, деяние (действие или бездействие), а не мысли</a:t>
            </a:r>
          </a:p>
        </p:txBody>
      </p:sp>
      <p:sp>
        <p:nvSpPr>
          <p:cNvPr id="109581" name="AutoShape 13"/>
          <p:cNvSpPr>
            <a:spLocks noChangeArrowheads="1"/>
          </p:cNvSpPr>
          <p:nvPr/>
        </p:nvSpPr>
        <p:spPr bwMode="auto">
          <a:xfrm>
            <a:off x="2362200" y="4114800"/>
            <a:ext cx="838200" cy="152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332325474 h 21600"/>
              <a:gd name="T4" fmla="*/ 2147483647 w 21600"/>
              <a:gd name="T5" fmla="*/ 2147483647 h 21600"/>
              <a:gd name="T6" fmla="*/ 2147483647 w 21600"/>
              <a:gd name="T7" fmla="*/ 13323254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9582" name="AutoShape 14"/>
          <p:cNvSpPr>
            <a:spLocks noChangeArrowheads="1"/>
          </p:cNvSpPr>
          <p:nvPr/>
        </p:nvSpPr>
        <p:spPr bwMode="auto">
          <a:xfrm>
            <a:off x="2286000" y="4876800"/>
            <a:ext cx="838200" cy="152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332325474 h 21600"/>
              <a:gd name="T4" fmla="*/ 2147483647 w 21600"/>
              <a:gd name="T5" fmla="*/ 2147483647 h 21600"/>
              <a:gd name="T6" fmla="*/ 2147483647 w 21600"/>
              <a:gd name="T7" fmla="*/ 13323254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3276600" y="4038600"/>
            <a:ext cx="5105400" cy="4000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всегда общественно опасное деяние.</a:t>
            </a:r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3276600" y="4648201"/>
            <a:ext cx="7010400" cy="7080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всегда противоправное деяние, запрещенное уголовным правом.</a:t>
            </a:r>
          </a:p>
        </p:txBody>
      </p:sp>
      <p:sp>
        <p:nvSpPr>
          <p:cNvPr id="109585" name="AutoShape 17"/>
          <p:cNvSpPr>
            <a:spLocks noChangeArrowheads="1"/>
          </p:cNvSpPr>
          <p:nvPr/>
        </p:nvSpPr>
        <p:spPr bwMode="auto">
          <a:xfrm>
            <a:off x="2209800" y="5943600"/>
            <a:ext cx="838200" cy="152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332325474 h 21600"/>
              <a:gd name="T4" fmla="*/ 2147483647 w 21600"/>
              <a:gd name="T5" fmla="*/ 2147483647 h 21600"/>
              <a:gd name="T6" fmla="*/ 2147483647 w 21600"/>
              <a:gd name="T7" fmla="*/ 133232547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3086100" y="5434012"/>
            <a:ext cx="7391400" cy="13239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деяние, за которое в уголовном праве предусмотрено точно определенное наказание (т.е. мера государственного принуждения, назначенная по суду, - штраф, лишение свободы и т.д.)</a:t>
            </a:r>
          </a:p>
        </p:txBody>
      </p:sp>
    </p:spTree>
    <p:extLst>
      <p:ext uri="{BB962C8B-B14F-4D97-AF65-F5344CB8AC3E}">
        <p14:creationId xmlns:p14="http://schemas.microsoft.com/office/powerpoint/2010/main" val="31583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109572" grpId="0" animBg="1"/>
      <p:bldP spid="109574" grpId="0" animBg="1"/>
      <p:bldP spid="109575" grpId="0" animBg="1"/>
      <p:bldP spid="109581" grpId="0" animBg="1"/>
      <p:bldP spid="109582" grpId="0" animBg="1"/>
      <p:bldP spid="109583" grpId="0" animBg="1"/>
      <p:bldP spid="109584" grpId="0" animBg="1"/>
      <p:bldP spid="109585" grpId="0" animBg="1"/>
      <p:bldP spid="1095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670</Words>
  <Application>Microsoft Office PowerPoint</Application>
  <PresentationFormat>Широкоэкранный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Aharoni</vt:lpstr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Тема Office</vt:lpstr>
      <vt:lpstr>Презентация по профилактике правонарушений и преступлений среди несовершеннолетних. </vt:lpstr>
      <vt:lpstr>   Ничто так плохо не знаем, как то, что каждый должен з то нать: закон.                     Бальзак О. (Французский писатель) </vt:lpstr>
      <vt:lpstr>«Незнание закона не освобождает от ответственности. А вот знание - нередко освобождает.»  Станислав Ежи Лец </vt:lpstr>
      <vt:lpstr>Презентация PowerPoint</vt:lpstr>
      <vt:lpstr>Норма права — это общеобязательное правило, установленное государством и обеспеченное его принудительной силой.</vt:lpstr>
      <vt:lpstr>Презентация PowerPoint</vt:lpstr>
      <vt:lpstr>Презентация PowerPoint</vt:lpstr>
      <vt:lpstr>Правонарушение — это любое деяние (действие или бездействие), нарушающее какие-либо нормы права.</vt:lpstr>
      <vt:lpstr>Преступление — наиболее опасный вид правонарушений, это запрещенное уголовным правом общественно опасное виновное деяние, влекущее за собой наказание </vt:lpstr>
      <vt:lpstr>Уголовная ответственность — наиболее строгий вид юридической ответственности. Она является правовым последствием совершения преступления и заключается в применении к виновному мер уголовно-правового принуждения (воздействия).</vt:lpstr>
      <vt:lpstr>Ваш правовой статус от 6 до 14 лет.</vt:lpstr>
      <vt:lpstr>Всякий разумный человек наказывает не потому, что был совершен проступок, а для того, чтобы он не совершался впредь.                              Луций Анней Сенека   крупнейший римский философ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профилактике </dc:title>
  <dc:creator>User-PC</dc:creator>
  <cp:lastModifiedBy>User-PC</cp:lastModifiedBy>
  <cp:revision>3</cp:revision>
  <dcterms:created xsi:type="dcterms:W3CDTF">2021-03-12T10:36:16Z</dcterms:created>
  <dcterms:modified xsi:type="dcterms:W3CDTF">2021-03-12T11:02:35Z</dcterms:modified>
</cp:coreProperties>
</file>